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handoutMasterIdLst>
    <p:handoutMasterId r:id="rId53"/>
  </p:handoutMasterIdLst>
  <p:sldIdLst>
    <p:sldId id="308" r:id="rId2"/>
    <p:sldId id="257" r:id="rId3"/>
    <p:sldId id="386" r:id="rId4"/>
    <p:sldId id="256" r:id="rId5"/>
    <p:sldId id="358" r:id="rId6"/>
    <p:sldId id="416" r:id="rId7"/>
    <p:sldId id="366" r:id="rId8"/>
    <p:sldId id="364" r:id="rId9"/>
    <p:sldId id="402" r:id="rId10"/>
    <p:sldId id="351" r:id="rId11"/>
    <p:sldId id="339" r:id="rId12"/>
    <p:sldId id="396" r:id="rId13"/>
    <p:sldId id="406" r:id="rId14"/>
    <p:sldId id="353" r:id="rId15"/>
    <p:sldId id="413" r:id="rId16"/>
    <p:sldId id="395" r:id="rId17"/>
    <p:sldId id="393" r:id="rId18"/>
    <p:sldId id="415" r:id="rId19"/>
    <p:sldId id="375" r:id="rId20"/>
    <p:sldId id="379" r:id="rId21"/>
    <p:sldId id="418" r:id="rId22"/>
    <p:sldId id="419" r:id="rId23"/>
    <p:sldId id="420" r:id="rId24"/>
    <p:sldId id="380" r:id="rId25"/>
    <p:sldId id="385" r:id="rId26"/>
    <p:sldId id="381" r:id="rId27"/>
    <p:sldId id="397" r:id="rId28"/>
    <p:sldId id="382" r:id="rId29"/>
    <p:sldId id="398" r:id="rId30"/>
    <p:sldId id="383" r:id="rId31"/>
    <p:sldId id="399" r:id="rId32"/>
    <p:sldId id="409" r:id="rId33"/>
    <p:sldId id="410" r:id="rId34"/>
    <p:sldId id="417" r:id="rId35"/>
    <p:sldId id="411" r:id="rId36"/>
    <p:sldId id="412" r:id="rId37"/>
    <p:sldId id="414" r:id="rId38"/>
    <p:sldId id="390" r:id="rId39"/>
    <p:sldId id="391" r:id="rId40"/>
    <p:sldId id="348" r:id="rId41"/>
    <p:sldId id="407" r:id="rId42"/>
    <p:sldId id="408" r:id="rId43"/>
    <p:sldId id="328" r:id="rId44"/>
    <p:sldId id="354" r:id="rId45"/>
    <p:sldId id="370" r:id="rId46"/>
    <p:sldId id="356" r:id="rId47"/>
    <p:sldId id="357" r:id="rId48"/>
    <p:sldId id="421" r:id="rId49"/>
    <p:sldId id="422" r:id="rId50"/>
    <p:sldId id="423" r:id="rId51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48" autoAdjust="0"/>
    <p:restoredTop sz="94624" autoAdjust="0"/>
  </p:normalViewPr>
  <p:slideViewPr>
    <p:cSldViewPr>
      <p:cViewPr>
        <p:scale>
          <a:sx n="84" d="100"/>
          <a:sy n="84" d="100"/>
        </p:scale>
        <p:origin x="-203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7327C-BE8C-445C-8779-327D9EFF7021}" type="datetimeFigureOut">
              <a:rPr lang="en-IE" smtClean="0"/>
              <a:t>12/10/2017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23E1E-0C07-4675-99EB-C0B85BB64E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7963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7D3BD-34C2-473B-A0FD-37CD1C86C419}" type="datetimeFigureOut">
              <a:rPr lang="en-IE" smtClean="0"/>
              <a:t>12/10/2017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0E1FD-E5D5-4D25-ADBE-8B1DF79F7DD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4393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167F0-1922-4CDD-BF5C-56F5E1384137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60204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3F580-B9DD-4422-8F7C-B6BB7E9CE6C7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669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D94A7-BA35-4106-9A56-D354884F20DC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651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ACBF6-796D-4E51-979D-2FFA539CED1A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91628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E5BCF-C2F4-45D3-AE0B-3363B5C6BB05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4654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492FC-1634-41FC-BDBB-7570B0D9201F}" type="datetime1">
              <a:rPr lang="en-IE" smtClean="0"/>
              <a:t>12/10/2017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587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F0BBC-AE0E-4018-B6EF-E910F34A5FB3}" type="datetime1">
              <a:rPr lang="en-IE" smtClean="0"/>
              <a:t>12/10/2017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8932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F239-03DC-4C64-8FEC-57A8AC5A5235}" type="datetime1">
              <a:rPr lang="en-IE" smtClean="0"/>
              <a:t>12/10/2017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7037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198CA-C621-4F3F-8012-6F2CDF8F7BB9}" type="datetime1">
              <a:rPr lang="en-IE" smtClean="0"/>
              <a:t>12/10/2017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47753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01734-233D-4729-B816-322C52498FDF}" type="datetime1">
              <a:rPr lang="en-IE" smtClean="0"/>
              <a:t>12/10/2017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67634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61C-85EB-4695-8F45-E11CFB4B2DE6}" type="datetime1">
              <a:rPr lang="en-IE" smtClean="0"/>
              <a:t>12/10/2017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9460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22414-53FE-4054-88D5-8919FDA8D929}" type="datetime1">
              <a:rPr lang="en-IE" smtClean="0"/>
              <a:t>12/10/2017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F99D2-FB0F-4542-8A85-F8375DDC0AB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531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IE" sz="4000" dirty="0" smtClean="0">
                <a:latin typeface="Franklin Gothic Demi Cond" panose="020B0706030402020204" pitchFamily="34" charset="0"/>
              </a:rPr>
              <a:t>The Board Of Management </a:t>
            </a:r>
          </a:p>
          <a:p>
            <a:pPr marL="0" indent="0" algn="ctr">
              <a:buNone/>
            </a:pPr>
            <a:r>
              <a:rPr lang="en-IE" sz="4000" dirty="0" smtClean="0">
                <a:latin typeface="Franklin Gothic Demi Cond" panose="020B0706030402020204" pitchFamily="34" charset="0"/>
              </a:rPr>
              <a:t>Mount Saint Michael Secondary School,</a:t>
            </a:r>
          </a:p>
          <a:p>
            <a:pPr marL="0" indent="0" algn="ctr">
              <a:buNone/>
            </a:pPr>
            <a:r>
              <a:rPr lang="en-IE" sz="4000" dirty="0" smtClean="0">
                <a:latin typeface="Franklin Gothic Demi Cond" panose="020B0706030402020204" pitchFamily="34" charset="0"/>
              </a:rPr>
              <a:t>Rosscarbery</a:t>
            </a:r>
          </a:p>
          <a:p>
            <a:pPr marL="0" indent="0" algn="ctr">
              <a:buNone/>
            </a:pPr>
            <a:endParaRPr lang="en-IE" sz="4000" dirty="0">
              <a:latin typeface="Franklin Gothic Demi Cond" panose="020B0706030402020204" pitchFamily="34" charset="0"/>
            </a:endParaRPr>
          </a:p>
          <a:p>
            <a:pPr marL="0" indent="0" algn="ctr">
              <a:buNone/>
            </a:pPr>
            <a:r>
              <a:rPr lang="en-IE" sz="6600" dirty="0" smtClean="0">
                <a:latin typeface="Franklin Gothic Demi Cond" panose="020B0706030402020204" pitchFamily="34" charset="0"/>
              </a:rPr>
              <a:t>ANNUAL REPORT</a:t>
            </a:r>
          </a:p>
          <a:p>
            <a:pPr marL="0" indent="0" algn="ctr">
              <a:buNone/>
            </a:pPr>
            <a:r>
              <a:rPr lang="en-IE" sz="6600" dirty="0" smtClean="0">
                <a:latin typeface="Franklin Gothic Demi Cond" panose="020B0706030402020204" pitchFamily="34" charset="0"/>
              </a:rPr>
              <a:t>2016-17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57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E" sz="4000" b="1" cap="all" dirty="0" smtClean="0"/>
              <a:t>STUDENT  attendance</a:t>
            </a:r>
            <a:r>
              <a:rPr lang="en-IE" dirty="0"/>
              <a:t/>
            </a:r>
            <a:br>
              <a:rPr lang="en-IE" dirty="0"/>
            </a:br>
            <a:r>
              <a:rPr lang="en-IE" dirty="0"/>
              <a:t/>
            </a:r>
            <a:br>
              <a:rPr lang="en-IE" dirty="0"/>
            </a:br>
            <a:endParaRPr lang="en-IE" dirty="0" smtClean="0"/>
          </a:p>
          <a:p>
            <a:pPr marL="0" indent="0" algn="ctr">
              <a:buNone/>
            </a:pPr>
            <a:r>
              <a:rPr lang="en-IE" dirty="0" smtClean="0"/>
              <a:t>Roll call taken every morning – </a:t>
            </a:r>
            <a:r>
              <a:rPr lang="en-IE" dirty="0" err="1" smtClean="0"/>
              <a:t>Webtext</a:t>
            </a:r>
            <a:r>
              <a:rPr lang="en-IE" dirty="0" smtClean="0"/>
              <a:t> Sent</a:t>
            </a:r>
          </a:p>
          <a:p>
            <a:pPr marL="0" indent="0" algn="ctr">
              <a:buNone/>
            </a:pPr>
            <a:r>
              <a:rPr lang="en-IE" dirty="0" smtClean="0"/>
              <a:t>Attendance noted on school Reports </a:t>
            </a:r>
          </a:p>
          <a:p>
            <a:pPr marL="0" indent="0" algn="ctr">
              <a:buNone/>
            </a:pPr>
            <a:r>
              <a:rPr lang="en-IE" dirty="0" smtClean="0"/>
              <a:t>NEWB Reports submitted annually</a:t>
            </a:r>
          </a:p>
          <a:p>
            <a:pPr marL="0" indent="0" algn="ctr">
              <a:buNone/>
            </a:pPr>
            <a:r>
              <a:rPr lang="en-IE" dirty="0" smtClean="0"/>
              <a:t>Vsware Attendance to be online next year.</a:t>
            </a:r>
            <a:br>
              <a:rPr lang="en-IE" dirty="0" smtClean="0"/>
            </a:b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7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71550"/>
            <a:ext cx="8964488" cy="51546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IE" sz="3600" dirty="0" smtClean="0"/>
          </a:p>
          <a:p>
            <a:pPr marL="0" indent="0">
              <a:buNone/>
            </a:pPr>
            <a:r>
              <a:rPr lang="en-IE" sz="3600" dirty="0" smtClean="0"/>
              <a:t>Extra </a:t>
            </a:r>
            <a:r>
              <a:rPr lang="en-IE" sz="3600" dirty="0"/>
              <a:t>curricular </a:t>
            </a:r>
            <a:r>
              <a:rPr lang="en-IE" sz="3600" dirty="0" smtClean="0"/>
              <a:t>activities INCLUDE…….</a:t>
            </a:r>
          </a:p>
          <a:p>
            <a:pPr marL="0" indent="0">
              <a:buNone/>
            </a:pPr>
            <a:r>
              <a:rPr lang="en-IE" sz="3600" b="1" i="1" dirty="0"/>
              <a:t>S</a:t>
            </a:r>
            <a:r>
              <a:rPr lang="en-IE" sz="3600" b="1" i="1" dirty="0" smtClean="0"/>
              <a:t>port</a:t>
            </a:r>
            <a:r>
              <a:rPr lang="en-IE" sz="3600" b="1" i="1" dirty="0"/>
              <a:t>, </a:t>
            </a:r>
            <a:r>
              <a:rPr lang="en-IE" sz="3600" b="1" i="1" dirty="0" smtClean="0"/>
              <a:t>cultural, volunteering, </a:t>
            </a:r>
            <a:r>
              <a:rPr lang="en-IE" sz="3600" b="1" i="1" dirty="0"/>
              <a:t>Drama, Public Speaking, Creative Writing, Quizzes, School Tours &amp; Outings, </a:t>
            </a:r>
            <a:r>
              <a:rPr lang="en-IE" sz="3600" b="1" i="1" dirty="0" smtClean="0"/>
              <a:t>French Exchange, Chess</a:t>
            </a:r>
            <a:r>
              <a:rPr lang="en-IE" sz="3600" b="1" i="1" dirty="0"/>
              <a:t>, Cultural Productions, Careers Exhibitions, Young Scientists, Poetry Writing, Cookery Competitions &amp; Many </a:t>
            </a:r>
            <a:r>
              <a:rPr lang="en-IE" sz="3600" b="1" i="1" dirty="0" smtClean="0"/>
              <a:t>More……</a:t>
            </a:r>
            <a:endParaRPr lang="en-IE" sz="3600" b="1" i="1" dirty="0"/>
          </a:p>
          <a:p>
            <a:pPr marL="0" indent="0">
              <a:buNone/>
            </a:pPr>
            <a:r>
              <a:rPr lang="en-IE" sz="3600" b="1" i="1" dirty="0" smtClean="0"/>
              <a:t>and </a:t>
            </a:r>
            <a:r>
              <a:rPr lang="en-IE" sz="3600" b="1" i="1" dirty="0"/>
              <a:t>of course The Pantomime at Christmas for the First years.</a:t>
            </a:r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3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buNone/>
            </a:pPr>
            <a:r>
              <a:rPr lang="en-GB" sz="4000" b="1" cap="all" dirty="0" smtClean="0"/>
              <a:t>Student leadership:</a:t>
            </a:r>
          </a:p>
          <a:p>
            <a:pPr marL="0" lvl="0" indent="0" algn="ctr">
              <a:buNone/>
            </a:pPr>
            <a:r>
              <a:rPr lang="en-GB" b="1" dirty="0" smtClean="0"/>
              <a:t> Opportunities for students to empower themselves</a:t>
            </a:r>
            <a:endParaRPr lang="en-GB" sz="2800" b="1" dirty="0"/>
          </a:p>
          <a:p>
            <a:r>
              <a:rPr lang="en-IE" dirty="0" smtClean="0"/>
              <a:t>Highly motivated Students Council</a:t>
            </a:r>
          </a:p>
          <a:p>
            <a:r>
              <a:rPr lang="en-IE" dirty="0" err="1" smtClean="0"/>
              <a:t>Cairde</a:t>
            </a:r>
            <a:r>
              <a:rPr lang="en-IE" dirty="0" smtClean="0"/>
              <a:t> Group</a:t>
            </a:r>
          </a:p>
          <a:p>
            <a:r>
              <a:rPr lang="en-IE" dirty="0" smtClean="0"/>
              <a:t>Cyber Safety Group</a:t>
            </a:r>
          </a:p>
          <a:p>
            <a:r>
              <a:rPr lang="en-IE" dirty="0" smtClean="0"/>
              <a:t>Green Schools Committee</a:t>
            </a:r>
          </a:p>
          <a:p>
            <a:r>
              <a:rPr lang="en-IE" dirty="0" smtClean="0"/>
              <a:t>Extra Curricular Activities – sporting &amp; others</a:t>
            </a:r>
          </a:p>
          <a:p>
            <a:r>
              <a:rPr lang="en-IE" dirty="0" smtClean="0"/>
              <a:t>Young Scientist Exhibition, Enterprise, Debating </a:t>
            </a:r>
            <a:r>
              <a:rPr lang="en-IE" dirty="0" err="1" smtClean="0"/>
              <a:t>etc</a:t>
            </a:r>
            <a:endParaRPr lang="en-IE" dirty="0" smtClean="0"/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5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IE" sz="4300" b="1" cap="all" dirty="0" smtClean="0"/>
              <a:t>Spiritual development:</a:t>
            </a:r>
          </a:p>
          <a:p>
            <a:pPr marL="0" indent="0">
              <a:buNone/>
            </a:pPr>
            <a:r>
              <a:rPr lang="en-IE" dirty="0"/>
              <a:t/>
            </a:r>
            <a:br>
              <a:rPr lang="en-IE" dirty="0"/>
            </a:br>
            <a:r>
              <a:rPr lang="en-IE" dirty="0"/>
              <a:t>The spiritual well being of all is supported by </a:t>
            </a:r>
            <a:r>
              <a:rPr lang="en-IE" dirty="0" smtClean="0"/>
              <a:t>Religion </a:t>
            </a:r>
            <a:r>
              <a:rPr lang="en-IE" dirty="0"/>
              <a:t>classes, </a:t>
            </a:r>
            <a:r>
              <a:rPr lang="en-IE" dirty="0" smtClean="0"/>
              <a:t>liturgies, Sacred Space, prayer </a:t>
            </a:r>
            <a:r>
              <a:rPr lang="en-IE" dirty="0"/>
              <a:t>services</a:t>
            </a:r>
            <a:r>
              <a:rPr lang="en-IE" dirty="0" smtClean="0"/>
              <a:t>, volunteering </a:t>
            </a:r>
            <a:r>
              <a:rPr lang="en-IE" dirty="0"/>
              <a:t>and community work</a:t>
            </a:r>
            <a:r>
              <a:rPr lang="en-IE" dirty="0" smtClean="0"/>
              <a:t>.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Annual Opening School Mass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November Remembrance</a:t>
            </a:r>
          </a:p>
          <a:p>
            <a:r>
              <a:rPr lang="en-IE" dirty="0">
                <a:latin typeface="Aharoni" panose="02010803020104030203" pitchFamily="2" charset="-79"/>
                <a:cs typeface="Aharoni" panose="02010803020104030203" pitchFamily="2" charset="-79"/>
              </a:rPr>
              <a:t>Carol 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Service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St Vincent de Paul &amp; SIMON  Collections</a:t>
            </a:r>
            <a:endParaRPr lang="en-IE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Mercy Visitation took place again this year. 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Senior Class Retreats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: TY 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Mount </a:t>
            </a:r>
            <a:r>
              <a:rPr lang="en-IE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Mellary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 Trip, Retreats for 5</a:t>
            </a:r>
            <a:r>
              <a:rPr lang="en-IE" baseline="30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 &amp; 6</a:t>
            </a:r>
            <a:r>
              <a:rPr lang="en-IE" baseline="30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 Years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Prayers during Catholic Schools Week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Easter Ceremony – Ash Wednesday 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Graduation </a:t>
            </a:r>
            <a:r>
              <a:rPr lang="en-IE" dirty="0">
                <a:latin typeface="Aharoni" panose="02010803020104030203" pitchFamily="2" charset="-79"/>
                <a:cs typeface="Aharoni" panose="02010803020104030203" pitchFamily="2" charset="-79"/>
              </a:rPr>
              <a:t>Mass for 6</a:t>
            </a:r>
            <a:r>
              <a:rPr lang="en-IE" baseline="30000" dirty="0">
                <a:latin typeface="Aharoni" panose="02010803020104030203" pitchFamily="2" charset="-79"/>
                <a:cs typeface="Aharoni" panose="02010803020104030203" pitchFamily="2" charset="-79"/>
              </a:rPr>
              <a:t>th</a:t>
            </a:r>
            <a:r>
              <a:rPr lang="en-IE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Years</a:t>
            </a:r>
          </a:p>
          <a:p>
            <a:r>
              <a:rPr lang="en-IE" dirty="0" smtClean="0">
                <a:latin typeface="Aharoni" panose="02010803020104030203" pitchFamily="2" charset="-79"/>
                <a:cs typeface="Aharoni" panose="02010803020104030203" pitchFamily="2" charset="-79"/>
              </a:rPr>
              <a:t>Regular &amp; Daily Prayers  at Assembly and over Intercom</a:t>
            </a:r>
            <a:endParaRPr lang="en-IE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IE" dirty="0" smtClean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03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88645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IE" sz="4200" b="1" u="sng" dirty="0" smtClean="0"/>
              <a:t>Students’ </a:t>
            </a:r>
            <a:r>
              <a:rPr lang="en-IE" sz="4200" b="1" u="sng" dirty="0" smtClean="0"/>
              <a:t>Council Report:</a:t>
            </a:r>
            <a:endParaRPr lang="en-IE" sz="2400" b="1" u="sng" dirty="0" smtClean="0"/>
          </a:p>
          <a:p>
            <a:r>
              <a:rPr lang="en-GB" i="1" dirty="0"/>
              <a:t>We mainly advocate for our fellow students- ensuring that their voices are </a:t>
            </a:r>
            <a:r>
              <a:rPr lang="en-GB" i="1" dirty="0" smtClean="0"/>
              <a:t>heard.</a:t>
            </a:r>
            <a:endParaRPr lang="en-GB" i="1" dirty="0"/>
          </a:p>
          <a:p>
            <a:r>
              <a:rPr lang="en-GB" i="1" dirty="0"/>
              <a:t>One of our proudest achievements was setting up a school canteen. We have worked with the Board of Management and staff to change our school from one with no designated communal eating area to a canteen facility with hot meals served every day.</a:t>
            </a:r>
          </a:p>
          <a:p>
            <a:r>
              <a:rPr lang="en-GB" i="1" dirty="0"/>
              <a:t>As students ourselves, we deal with real student concerns every day and we work closely with our principal, Mr </a:t>
            </a:r>
            <a:r>
              <a:rPr lang="en-GB" i="1" dirty="0" err="1"/>
              <a:t>Kerrisk</a:t>
            </a:r>
            <a:r>
              <a:rPr lang="en-GB" i="1" dirty="0"/>
              <a:t> to address these issues. The power of the students’ voice makes our school a better </a:t>
            </a:r>
            <a:r>
              <a:rPr lang="en-GB" i="1" dirty="0" smtClean="0"/>
              <a:t>place. To </a:t>
            </a:r>
            <a:r>
              <a:rPr lang="en-GB" i="1" dirty="0"/>
              <a:t>date, we have put on a Halloween Concert, and a Table Quiz</a:t>
            </a:r>
            <a:r>
              <a:rPr lang="en-GB" i="1" dirty="0" smtClean="0"/>
              <a:t>.</a:t>
            </a:r>
            <a:endParaRPr lang="en-GB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27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Students’ Council 2016-17</a:t>
            </a:r>
            <a:endParaRPr lang="en-GB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8042188" cy="547260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1607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59553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111"/>
            <a:ext cx="4716016" cy="3522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573" y="3292662"/>
            <a:ext cx="4773427" cy="3565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62" y="3536568"/>
            <a:ext cx="4572000" cy="34148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11663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Gill Sans Ultra Bold" panose="020B0A02020104020203" pitchFamily="34" charset="0"/>
              </a:rPr>
              <a:t>STUDENTS COUNCIL TABLE QUIZ</a:t>
            </a:r>
            <a:endParaRPr lang="en-GB" dirty="0">
              <a:latin typeface="Gill Sans Ultra Bold" panose="020B0A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970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Feeder Schools League Tables 2016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MOUNT SAINT MICHAEL NO 17. IN TOP FEEDER SCHOOLS WITH </a:t>
            </a:r>
            <a:r>
              <a:rPr lang="en-GB" b="1" u="sng" dirty="0" smtClean="0"/>
              <a:t>97%</a:t>
            </a:r>
            <a:r>
              <a:rPr lang="en-GB" b="1" dirty="0" smtClean="0"/>
              <a:t> OF STUDENTS ATTENDING 3</a:t>
            </a:r>
            <a:r>
              <a:rPr lang="en-GB" b="1" baseline="30000" dirty="0" smtClean="0"/>
              <a:t>RD</a:t>
            </a:r>
            <a:r>
              <a:rPr lang="en-GB" b="1" dirty="0" smtClean="0"/>
              <a:t> LEVEL. </a:t>
            </a:r>
          </a:p>
          <a:p>
            <a:pPr marL="0" indent="0" algn="ctr">
              <a:buNone/>
            </a:pPr>
            <a:r>
              <a:rPr lang="en-GB" dirty="0"/>
              <a:t> </a:t>
            </a:r>
            <a:r>
              <a:rPr lang="en-GB" dirty="0" smtClean="0"/>
              <a:t> </a:t>
            </a:r>
            <a:r>
              <a:rPr lang="en-GB" dirty="0" smtClean="0"/>
              <a:t>see </a:t>
            </a:r>
            <a:r>
              <a:rPr lang="en-GB" sz="2400" dirty="0" smtClean="0"/>
              <a:t>The </a:t>
            </a:r>
            <a:r>
              <a:rPr lang="en-GB" sz="2400" dirty="0"/>
              <a:t>Irish Times: http://www.irishtimes.com/polopoly_fs/1.2894198.1480966512!/menu/standard/file/feeder_schools2016.pdf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63819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151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en-GB" sz="4000" b="1" dirty="0" smtClean="0"/>
              <a:t>CODE OF BEHAVIOUR:</a:t>
            </a:r>
          </a:p>
          <a:p>
            <a:pPr marL="0" lvl="0" indent="0" algn="ctr">
              <a:buNone/>
            </a:pPr>
            <a:r>
              <a:rPr lang="en-GB" sz="4000" b="1" u="sng" dirty="0" smtClean="0"/>
              <a:t>UNDER </a:t>
            </a:r>
            <a:r>
              <a:rPr lang="en-GB" sz="4000" b="1" u="sng" dirty="0" smtClean="0"/>
              <a:t>REVIEW in 2017-18</a:t>
            </a:r>
            <a:endParaRPr lang="en-GB" sz="4000" b="1" u="sng" dirty="0" smtClean="0"/>
          </a:p>
          <a:p>
            <a:pPr marL="0" lvl="0" indent="0" algn="ctr">
              <a:buNone/>
            </a:pPr>
            <a:r>
              <a:rPr lang="en-GB" sz="4000" b="1" dirty="0" smtClean="0"/>
              <a:t>There </a:t>
            </a:r>
            <a:r>
              <a:rPr lang="en-GB" sz="4000" b="1" dirty="0"/>
              <a:t>is a whole-school approach to positive pupil behaviour, </a:t>
            </a:r>
            <a:r>
              <a:rPr lang="en-GB" sz="4000" b="1" dirty="0" smtClean="0"/>
              <a:t>communicated through high expectations and supported fully by the work of Class Teachers, </a:t>
            </a:r>
            <a:r>
              <a:rPr lang="en-GB" sz="4000" b="1" dirty="0"/>
              <a:t>Year </a:t>
            </a:r>
            <a:r>
              <a:rPr lang="en-GB" sz="4000" b="1" dirty="0" smtClean="0"/>
              <a:t>Heads, Guidance Counsellor, Special Needs Assistants, Care Team system</a:t>
            </a:r>
            <a:r>
              <a:rPr lang="en-GB" sz="4000" b="1" dirty="0"/>
              <a:t>. </a:t>
            </a:r>
            <a:endParaRPr lang="en-IE" sz="4000" dirty="0"/>
          </a:p>
          <a:p>
            <a:pPr marL="0" indent="0" algn="ctr">
              <a:buNone/>
            </a:pPr>
            <a:endParaRPr lang="en-IE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63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71550"/>
            <a:ext cx="9144000" cy="5886450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en-IE" sz="11100" b="1" dirty="0" smtClean="0"/>
              <a:t>BOARD OF MANAGEMENT MEMBERS:</a:t>
            </a:r>
          </a:p>
          <a:p>
            <a:pPr marL="0" indent="0" algn="ctr">
              <a:buNone/>
            </a:pPr>
            <a:endParaRPr lang="en-IE" b="1" dirty="0" smtClean="0"/>
          </a:p>
          <a:p>
            <a:pPr marL="1257300" lvl="3" indent="0">
              <a:buNone/>
            </a:pPr>
            <a:endParaRPr lang="en-IE" sz="8600" b="1" i="1" dirty="0" smtClean="0"/>
          </a:p>
          <a:p>
            <a:pPr marL="1257300" lvl="3" indent="0">
              <a:buNone/>
            </a:pPr>
            <a:r>
              <a:rPr lang="en-IE" sz="8600" b="1" i="1" dirty="0" err="1" smtClean="0"/>
              <a:t>Ceist</a:t>
            </a:r>
            <a:r>
              <a:rPr lang="en-IE" sz="8600" b="1" i="1" dirty="0" smtClean="0"/>
              <a:t> Nominees : </a:t>
            </a:r>
            <a:r>
              <a:rPr lang="en-IE" sz="8600" dirty="0" smtClean="0"/>
              <a:t>Frances O’ </a:t>
            </a:r>
            <a:r>
              <a:rPr lang="en-IE" sz="8600" dirty="0" err="1" smtClean="0"/>
              <a:t>Mahony</a:t>
            </a:r>
            <a:r>
              <a:rPr lang="en-IE" sz="8600" dirty="0" smtClean="0"/>
              <a:t> (</a:t>
            </a:r>
            <a:r>
              <a:rPr lang="en-IE" sz="8600" b="1" i="1" dirty="0" smtClean="0"/>
              <a:t>Chair), </a:t>
            </a:r>
            <a:r>
              <a:rPr lang="en-IE" sz="8600" dirty="0" smtClean="0"/>
              <a:t>Donal </a:t>
            </a:r>
            <a:r>
              <a:rPr lang="en-IE" sz="8600" dirty="0"/>
              <a:t>Murray, Maurice </a:t>
            </a:r>
            <a:r>
              <a:rPr lang="en-IE" sz="8600" dirty="0" err="1"/>
              <a:t>Shanley</a:t>
            </a:r>
            <a:r>
              <a:rPr lang="en-IE" sz="8600" dirty="0"/>
              <a:t> &amp; Mary O </a:t>
            </a:r>
            <a:r>
              <a:rPr lang="en-IE" sz="8600" dirty="0" smtClean="0"/>
              <a:t>Donovan</a:t>
            </a:r>
          </a:p>
          <a:p>
            <a:pPr marL="1257300" lvl="3" indent="0">
              <a:buNone/>
            </a:pPr>
            <a:endParaRPr lang="en-IE" sz="8600" b="1" i="1" dirty="0"/>
          </a:p>
          <a:p>
            <a:pPr marL="1257300" lvl="3" indent="0">
              <a:buNone/>
            </a:pPr>
            <a:r>
              <a:rPr lang="en-IE" sz="8600" b="1" i="1" dirty="0" smtClean="0"/>
              <a:t>Staff Nominees: </a:t>
            </a:r>
            <a:r>
              <a:rPr lang="en-IE" sz="8600" dirty="0" smtClean="0"/>
              <a:t>Mary Calnan &amp; Valerie O’ Donovan</a:t>
            </a:r>
          </a:p>
          <a:p>
            <a:pPr marL="1257300" lvl="3" indent="0">
              <a:buNone/>
            </a:pPr>
            <a:endParaRPr lang="en-IE" sz="8600" dirty="0" smtClean="0"/>
          </a:p>
          <a:p>
            <a:pPr marL="1257300" lvl="3" indent="0">
              <a:buNone/>
            </a:pPr>
            <a:r>
              <a:rPr lang="en-IE" sz="8600" b="1" i="1" dirty="0" smtClean="0"/>
              <a:t>Parents Nominees: </a:t>
            </a:r>
            <a:r>
              <a:rPr lang="en-IE" sz="8600" dirty="0" smtClean="0"/>
              <a:t>Jerry O’ Sullivan, Alyson Tobin</a:t>
            </a:r>
          </a:p>
          <a:p>
            <a:pPr marL="1257300" lvl="3" indent="0">
              <a:buNone/>
            </a:pPr>
            <a:endParaRPr lang="en-IE" sz="8600" b="1" i="1" dirty="0" smtClean="0"/>
          </a:p>
          <a:p>
            <a:pPr marL="1257300" lvl="3" indent="0">
              <a:buNone/>
            </a:pPr>
            <a:r>
              <a:rPr lang="en-IE" sz="8600" b="1" i="1" dirty="0" smtClean="0"/>
              <a:t>Secretary</a:t>
            </a:r>
            <a:r>
              <a:rPr lang="en-IE" sz="8600" b="1" i="1" dirty="0"/>
              <a:t>: </a:t>
            </a:r>
            <a:r>
              <a:rPr lang="en-IE" sz="8600" dirty="0"/>
              <a:t>Bart </a:t>
            </a:r>
            <a:r>
              <a:rPr lang="en-IE" sz="8600" dirty="0" err="1" smtClean="0"/>
              <a:t>Kerrisk</a:t>
            </a:r>
            <a:endParaRPr lang="en-IE" sz="8600" dirty="0" smtClean="0"/>
          </a:p>
          <a:p>
            <a:pPr marL="1257300" lvl="3" indent="0">
              <a:buNone/>
            </a:pPr>
            <a:endParaRPr lang="en-IE" sz="8600" dirty="0"/>
          </a:p>
          <a:p>
            <a:pPr marL="1257300" lvl="3" indent="0">
              <a:buNone/>
            </a:pPr>
            <a:r>
              <a:rPr lang="en-IE" sz="7400" b="1" dirty="0" smtClean="0"/>
              <a:t>(Recording Secretary</a:t>
            </a:r>
            <a:r>
              <a:rPr lang="en-IE" sz="7400" dirty="0" smtClean="0"/>
              <a:t>: Dee </a:t>
            </a:r>
            <a:r>
              <a:rPr lang="en-IE" sz="7400" dirty="0" err="1" smtClean="0"/>
              <a:t>Keohane</a:t>
            </a:r>
            <a:r>
              <a:rPr lang="en-IE" sz="7400" dirty="0" smtClean="0"/>
              <a:t>)</a:t>
            </a:r>
            <a:endParaRPr lang="en-IE" sz="7400" dirty="0"/>
          </a:p>
          <a:p>
            <a:pPr marL="1257300" lvl="3" indent="0">
              <a:buNone/>
            </a:pPr>
            <a:endParaRPr lang="en-IE" sz="8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2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endParaRPr lang="en-IE" sz="6600" b="1" dirty="0" smtClean="0"/>
          </a:p>
          <a:p>
            <a:pPr marL="0" indent="0" algn="ctr">
              <a:buNone/>
            </a:pPr>
            <a:r>
              <a:rPr lang="en-IE" sz="6600" b="1" dirty="0" smtClean="0"/>
              <a:t>STUDENT SUCCESS</a:t>
            </a:r>
          </a:p>
          <a:p>
            <a:pPr marL="0" indent="0" algn="ctr">
              <a:buNone/>
            </a:pPr>
            <a:r>
              <a:rPr lang="en-IE" sz="6600" b="1" dirty="0" smtClean="0"/>
              <a:t>2016-17</a:t>
            </a:r>
            <a:r>
              <a:rPr lang="en-IE" sz="6600" b="1" dirty="0" smtClean="0"/>
              <a:t>:</a:t>
            </a:r>
            <a:endParaRPr lang="en-IE" sz="6600" b="1" dirty="0" smtClean="0"/>
          </a:p>
          <a:p>
            <a:pPr marL="0" indent="0">
              <a:buNone/>
            </a:pPr>
            <a:r>
              <a:rPr lang="en-IE" dirty="0"/>
              <a:t/>
            </a:r>
            <a:br>
              <a:rPr lang="en-IE" dirty="0"/>
            </a:b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560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Best 2017 Leaving Certificate Engineering Project</a:t>
            </a:r>
            <a:endParaRPr lang="en-GB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73" y="1600200"/>
            <a:ext cx="2545854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3442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University of Limerick Academic Scholarship 2017</a:t>
            </a:r>
            <a:endParaRPr lang="en-GB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8" y="1600200"/>
            <a:ext cx="3380503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63521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Junior Certificate Results: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8210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E" sz="4000" b="1" dirty="0" smtClean="0"/>
              <a:t>All –Ireland Enterprise:</a:t>
            </a:r>
          </a:p>
          <a:p>
            <a:pPr marL="0" indent="0" algn="ctr">
              <a:buNone/>
            </a:pPr>
            <a:endParaRPr lang="en-IE" sz="4000" b="1" dirty="0" smtClean="0"/>
          </a:p>
          <a:p>
            <a:pPr marL="0" indent="0" algn="ctr">
              <a:buNone/>
            </a:pPr>
            <a:endParaRPr lang="en-IE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62356"/>
            <a:ext cx="6804248" cy="453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64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 smtClean="0"/>
              <a:t>YOUNG SCIENTIST FINALIST:</a:t>
            </a:r>
            <a:endParaRPr lang="en-IE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94321"/>
            <a:ext cx="6912768" cy="4836950"/>
          </a:xfrm>
        </p:spPr>
      </p:pic>
    </p:spTree>
    <p:extLst>
      <p:ext uri="{BB962C8B-B14F-4D97-AF65-F5344CB8AC3E}">
        <p14:creationId xmlns:p14="http://schemas.microsoft.com/office/powerpoint/2010/main" val="703131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/>
          <a:lstStyle/>
          <a:p>
            <a:pPr marL="0" indent="0" algn="ctr">
              <a:buNone/>
            </a:pPr>
            <a:r>
              <a:rPr lang="en-IE" b="1" dirty="0" smtClean="0"/>
              <a:t>SPORT: </a:t>
            </a:r>
          </a:p>
          <a:p>
            <a:pPr marL="0" indent="0" algn="ctr">
              <a:buNone/>
            </a:pPr>
            <a:r>
              <a:rPr lang="en-IE" sz="2800" b="1" dirty="0"/>
              <a:t>U17 ½ </a:t>
            </a:r>
            <a:r>
              <a:rPr lang="en-IE" sz="2800" b="1" dirty="0" smtClean="0"/>
              <a:t>Boys win the Lord </a:t>
            </a:r>
            <a:r>
              <a:rPr lang="en-IE" sz="2800" b="1" dirty="0"/>
              <a:t>M</a:t>
            </a:r>
            <a:r>
              <a:rPr lang="en-IE" sz="2800" b="1" dirty="0" smtClean="0"/>
              <a:t>ayors Cup 2016-17</a:t>
            </a:r>
          </a:p>
          <a:p>
            <a:pPr marL="0" indent="0" algn="ctr">
              <a:buNone/>
            </a:pPr>
            <a:r>
              <a:rPr lang="en-IE" sz="2800" b="1" dirty="0"/>
              <a:t>U14 Boys reach County Quarter Finals</a:t>
            </a:r>
          </a:p>
          <a:p>
            <a:pPr marL="0" indent="0" algn="ctr">
              <a:buNone/>
            </a:pPr>
            <a:r>
              <a:rPr lang="en-IE" sz="2800" b="1" dirty="0" smtClean="0"/>
              <a:t>U16 Boys Basketball  In All-Ireland Semi-finals in </a:t>
            </a:r>
            <a:r>
              <a:rPr lang="en-IE" sz="2800" b="1" dirty="0"/>
              <a:t>T</a:t>
            </a:r>
            <a:r>
              <a:rPr lang="en-IE" sz="2800" b="1" dirty="0" smtClean="0"/>
              <a:t>allaght</a:t>
            </a:r>
          </a:p>
          <a:p>
            <a:pPr marL="0" indent="0" algn="ctr">
              <a:buNone/>
            </a:pPr>
            <a:r>
              <a:rPr lang="en-IE" sz="2800" b="1" dirty="0" smtClean="0"/>
              <a:t>U16 </a:t>
            </a:r>
            <a:r>
              <a:rPr lang="en-IE" sz="2800" b="1" dirty="0"/>
              <a:t>in Boys Basketball All </a:t>
            </a:r>
            <a:r>
              <a:rPr lang="en-IE" sz="2800" b="1" dirty="0" smtClean="0"/>
              <a:t>Ireland Playoffs</a:t>
            </a:r>
          </a:p>
          <a:p>
            <a:pPr marL="0" indent="0" algn="ctr">
              <a:buNone/>
            </a:pPr>
            <a:r>
              <a:rPr lang="en-IE" sz="2800" b="1" dirty="0" smtClean="0"/>
              <a:t>U14 </a:t>
            </a:r>
            <a:r>
              <a:rPr lang="en-IE" sz="2800" b="1" dirty="0"/>
              <a:t>Boys Basketball </a:t>
            </a:r>
            <a:r>
              <a:rPr lang="en-IE" sz="2800" b="1" dirty="0" smtClean="0"/>
              <a:t>in All-Ireland Quarter </a:t>
            </a:r>
          </a:p>
          <a:p>
            <a:pPr marL="0" indent="0" algn="ctr">
              <a:buNone/>
            </a:pPr>
            <a:r>
              <a:rPr lang="en-IE" sz="2800" b="1" dirty="0" smtClean="0"/>
              <a:t>Girls Basketball  - Quarter Final stages</a:t>
            </a:r>
          </a:p>
          <a:p>
            <a:pPr marL="0" indent="0" algn="ctr">
              <a:buNone/>
            </a:pPr>
            <a:r>
              <a:rPr lang="en-IE" sz="2800" b="1" dirty="0" smtClean="0"/>
              <a:t>Rugby</a:t>
            </a:r>
          </a:p>
          <a:p>
            <a:pPr marL="0" indent="0" algn="ctr">
              <a:buNone/>
            </a:pPr>
            <a:r>
              <a:rPr lang="en-IE" sz="2800" b="1" dirty="0" smtClean="0"/>
              <a:t>Road Bowling</a:t>
            </a:r>
          </a:p>
          <a:p>
            <a:pPr marL="0" indent="0" algn="ctr">
              <a:buNone/>
            </a:pPr>
            <a:endParaRPr lang="en-IE" sz="2800" b="1" dirty="0" smtClean="0"/>
          </a:p>
          <a:p>
            <a:pPr marL="0" indent="0" algn="ctr">
              <a:buNone/>
            </a:pPr>
            <a:endParaRPr lang="en-IE" b="1" dirty="0" smtClean="0"/>
          </a:p>
          <a:p>
            <a:pPr marL="0" indent="0" algn="ctr">
              <a:buNone/>
            </a:pPr>
            <a:endParaRPr lang="en-IE" b="1" dirty="0" smtClean="0"/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0875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Athletics Success</a:t>
            </a:r>
          </a:p>
          <a:p>
            <a:r>
              <a:rPr lang="en-GB" b="1" dirty="0" smtClean="0"/>
              <a:t>Schools Rowing Success</a:t>
            </a:r>
          </a:p>
          <a:p>
            <a:r>
              <a:rPr lang="en-GB" b="1" dirty="0" smtClean="0"/>
              <a:t>Orienteering</a:t>
            </a:r>
          </a:p>
          <a:p>
            <a:r>
              <a:rPr lang="en-GB" b="1" dirty="0" smtClean="0"/>
              <a:t>Pitch N Putt and Golf</a:t>
            </a:r>
          </a:p>
          <a:p>
            <a:r>
              <a:rPr lang="en-GB" b="1" dirty="0" smtClean="0"/>
              <a:t>Swimming in Celtic Ross Hotel</a:t>
            </a:r>
          </a:p>
          <a:p>
            <a:r>
              <a:rPr lang="en-GB" b="1" dirty="0" smtClean="0"/>
              <a:t>Fitness Gym in Complex used regularly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55511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E" sz="4000" b="1" dirty="0" smtClean="0"/>
              <a:t>MUSICAL SUCCESS: </a:t>
            </a:r>
            <a:r>
              <a:rPr lang="en-IE" sz="4000" b="1" i="1" dirty="0" smtClean="0"/>
              <a:t>Back to  the 80’s</a:t>
            </a:r>
            <a:endParaRPr lang="en-IE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99" y="1686910"/>
            <a:ext cx="9144000" cy="517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847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73492" cy="350511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62" y="2460082"/>
            <a:ext cx="5868144" cy="44011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1339"/>
            <a:ext cx="4896544" cy="2769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10418"/>
            <a:ext cx="4680520" cy="404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37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OVERVIEW OF CONTENTS: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School Context &amp; Mission Statement</a:t>
            </a:r>
          </a:p>
          <a:p>
            <a:r>
              <a:rPr lang="en-GB" dirty="0" smtClean="0"/>
              <a:t>Students</a:t>
            </a:r>
          </a:p>
          <a:p>
            <a:r>
              <a:rPr lang="en-GB" dirty="0" smtClean="0"/>
              <a:t>Spiritual Development</a:t>
            </a:r>
          </a:p>
          <a:p>
            <a:r>
              <a:rPr lang="en-GB" dirty="0" smtClean="0"/>
              <a:t>Staff</a:t>
            </a:r>
          </a:p>
          <a:p>
            <a:r>
              <a:rPr lang="en-GB" dirty="0" smtClean="0"/>
              <a:t>Parents</a:t>
            </a:r>
          </a:p>
          <a:p>
            <a:r>
              <a:rPr lang="en-GB" dirty="0"/>
              <a:t>Literacy &amp; Numeracy</a:t>
            </a:r>
          </a:p>
          <a:p>
            <a:r>
              <a:rPr lang="en-GB" dirty="0" smtClean="0"/>
              <a:t>Finance</a:t>
            </a:r>
          </a:p>
          <a:p>
            <a:r>
              <a:rPr lang="en-GB" dirty="0" smtClean="0"/>
              <a:t>School Self-Evaluation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83464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/>
          <a:lstStyle/>
          <a:p>
            <a:pPr marL="0" indent="0" algn="ctr">
              <a:buNone/>
            </a:pPr>
            <a:r>
              <a:rPr lang="en-IE" sz="4400" b="1" dirty="0" smtClean="0"/>
              <a:t>The school has </a:t>
            </a:r>
            <a:r>
              <a:rPr lang="en-IE" sz="4400" b="1" u="sng" dirty="0" smtClean="0"/>
              <a:t>5</a:t>
            </a:r>
            <a:r>
              <a:rPr lang="en-IE" sz="4400" b="1" u="sng" baseline="30000" dirty="0" smtClean="0"/>
              <a:t>th</a:t>
            </a:r>
            <a:r>
              <a:rPr lang="en-IE" sz="4400" b="1" u="sng" dirty="0" smtClean="0"/>
              <a:t> Green Flags </a:t>
            </a:r>
          </a:p>
          <a:p>
            <a:pPr marL="0" indent="0" algn="ctr">
              <a:buNone/>
            </a:pPr>
            <a:r>
              <a:rPr lang="en-IE" dirty="0" smtClean="0"/>
              <a:t>Now Working on 6</a:t>
            </a:r>
            <a:r>
              <a:rPr lang="en-IE" baseline="30000" dirty="0" smtClean="0"/>
              <a:t>th</a:t>
            </a:r>
            <a:r>
              <a:rPr lang="en-IE" dirty="0" smtClean="0"/>
              <a:t> one for </a:t>
            </a:r>
            <a:r>
              <a:rPr lang="en-IE" dirty="0" err="1" smtClean="0"/>
              <a:t>BioDiversity</a:t>
            </a: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068960"/>
            <a:ext cx="1752600" cy="1962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420888"/>
            <a:ext cx="485658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154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E" sz="4000" b="1" dirty="0" smtClean="0"/>
              <a:t>Our Students Over 500 &amp; 600 Points</a:t>
            </a:r>
          </a:p>
          <a:p>
            <a:pPr marL="0" indent="0" algn="ctr">
              <a:buNone/>
            </a:pPr>
            <a:r>
              <a:rPr lang="en-IE" sz="4000" b="1" dirty="0" smtClean="0"/>
              <a:t> </a:t>
            </a:r>
            <a:endParaRPr lang="en-IE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492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1026" name="Picture 2" descr="C:\Users\Admin\Downloads\IMG_8577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87015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Gill Sans Ultra Bold" panose="020B0A02020104020203" pitchFamily="34" charset="0"/>
              </a:rPr>
              <a:t>School Awards 2016-17 – MATHS AWARDS</a:t>
            </a:r>
            <a:endParaRPr lang="en-GB" sz="2400" dirty="0">
              <a:latin typeface="Gill Sans Ultra Bold" panose="020B0A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934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904184" cy="365125"/>
          </a:xfrm>
        </p:spPr>
        <p:txBody>
          <a:bodyPr/>
          <a:lstStyle/>
          <a:p>
            <a:r>
              <a:rPr lang="en-IE" dirty="0" smtClean="0">
                <a:solidFill>
                  <a:schemeClr val="tx1"/>
                </a:solidFill>
                <a:latin typeface="Gill Sans Ultra Bold" panose="020B0A02020104020203" pitchFamily="34" charset="0"/>
              </a:rPr>
              <a:t>SCHOOL ACTIVITIES 2016-17</a:t>
            </a:r>
            <a:endParaRPr lang="en-IE" dirty="0">
              <a:solidFill>
                <a:schemeClr val="tx1"/>
              </a:solidFill>
              <a:latin typeface="Gill Sans Ultra Bold" panose="020B0A02020104020203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7" y="22495"/>
            <a:ext cx="3017308" cy="452596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3" y="0"/>
            <a:ext cx="6297155" cy="31855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3" y="2372882"/>
            <a:ext cx="6156177" cy="38644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4941"/>
            <a:ext cx="3347863" cy="240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5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b="1" dirty="0" smtClean="0"/>
              <a:t>Lord Mayor’s Cup WINNERS 2017</a:t>
            </a:r>
            <a:endParaRPr lang="en-GB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0729"/>
            <a:ext cx="7056784" cy="51845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0577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579296" cy="1008112"/>
          </a:xfrm>
        </p:spPr>
        <p:txBody>
          <a:bodyPr>
            <a:noAutofit/>
          </a:bodyPr>
          <a:lstStyle/>
          <a:p>
            <a:r>
              <a:rPr lang="en-GB" sz="3200" b="1" dirty="0" smtClean="0"/>
              <a:t>SCHOOL Choir in St. </a:t>
            </a:r>
            <a:r>
              <a:rPr lang="en-GB" sz="3200" b="1" dirty="0" err="1" smtClean="0"/>
              <a:t>Fachtna’s</a:t>
            </a:r>
            <a:r>
              <a:rPr lang="en-GB" sz="3200" b="1" dirty="0" smtClean="0"/>
              <a:t> Church Rosscarbery</a:t>
            </a:r>
            <a:br>
              <a:rPr lang="en-GB" sz="3200" b="1" dirty="0" smtClean="0"/>
            </a:br>
            <a:r>
              <a:rPr lang="en-GB" sz="3200" b="1" dirty="0" smtClean="0"/>
              <a:t>Annual Carol Service</a:t>
            </a:r>
            <a:endParaRPr lang="en-GB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39242"/>
            <a:ext cx="7491677" cy="5618758"/>
          </a:xfrm>
        </p:spPr>
      </p:pic>
    </p:spTree>
    <p:extLst>
      <p:ext uri="{BB962C8B-B14F-4D97-AF65-F5344CB8AC3E}">
        <p14:creationId xmlns:p14="http://schemas.microsoft.com/office/powerpoint/2010/main" val="5335535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6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 err="1" smtClean="0"/>
              <a:t>Yr</a:t>
            </a:r>
            <a:r>
              <a:rPr lang="en-GB" dirty="0" smtClean="0"/>
              <a:t> Class of 2017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01" y="764704"/>
            <a:ext cx="9140552" cy="557748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25774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en-GB" sz="3100" b="1" cap="all" dirty="0" smtClean="0"/>
              <a:t/>
            </a:r>
            <a:br>
              <a:rPr lang="en-GB" sz="3100" b="1" cap="all" dirty="0" smtClean="0"/>
            </a:br>
            <a:r>
              <a:rPr lang="en-GB" sz="3100" b="1" cap="all" dirty="0"/>
              <a:t/>
            </a:r>
            <a:br>
              <a:rPr lang="en-GB" sz="3100" b="1" cap="all" dirty="0"/>
            </a:br>
            <a:r>
              <a:rPr lang="en-GB" sz="3100" b="1" cap="all" dirty="0" smtClean="0"/>
              <a:t/>
            </a:r>
            <a:br>
              <a:rPr lang="en-GB" sz="3100" b="1" cap="all" dirty="0" smtClean="0"/>
            </a:br>
            <a:r>
              <a:rPr lang="en-GB" sz="3100" b="1" cap="all" dirty="0" smtClean="0"/>
              <a:t>Young scientist – Highly Commended Project by Chantelle French with teacher Ms O Neill &amp; Junior Minister Jim Daly, local T.D.</a:t>
            </a:r>
            <a:r>
              <a:rPr lang="en-GB" b="1" cap="all" dirty="0" smtClean="0"/>
              <a:t/>
            </a:r>
            <a:br>
              <a:rPr lang="en-GB" b="1" cap="all" dirty="0" smtClean="0"/>
            </a:br>
            <a:endParaRPr lang="en-GB" b="1" cap="al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7596336" cy="4919411"/>
          </a:xfrm>
        </p:spPr>
      </p:pic>
    </p:spTree>
    <p:extLst>
      <p:ext uri="{BB962C8B-B14F-4D97-AF65-F5344CB8AC3E}">
        <p14:creationId xmlns:p14="http://schemas.microsoft.com/office/powerpoint/2010/main" val="10665714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Whole School Inspection Report </a:t>
            </a:r>
            <a:r>
              <a:rPr lang="en-GB" sz="2200" dirty="0" smtClean="0"/>
              <a:t>– May 2016</a:t>
            </a:r>
            <a:endParaRPr lang="en-GB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GB" b="1" dirty="0"/>
              <a:t>Key Findings </a:t>
            </a:r>
            <a:endParaRPr lang="en-GB" b="1" dirty="0" smtClean="0"/>
          </a:p>
          <a:p>
            <a:pPr marL="0" indent="0">
              <a:buNone/>
            </a:pPr>
            <a:r>
              <a:rPr lang="en-GB" dirty="0" smtClean="0"/>
              <a:t>• </a:t>
            </a:r>
            <a:r>
              <a:rPr lang="en-GB" dirty="0"/>
              <a:t>The school is truly inclusive, student-centred and caring, with the mission statement and associated Catherine </a:t>
            </a:r>
            <a:r>
              <a:rPr lang="en-GB" dirty="0" err="1"/>
              <a:t>McAuley</a:t>
            </a:r>
            <a:r>
              <a:rPr lang="en-GB" dirty="0"/>
              <a:t> ethos key to the decision making processes in the school.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• </a:t>
            </a:r>
            <a:r>
              <a:rPr lang="en-GB" dirty="0"/>
              <a:t>The </a:t>
            </a:r>
            <a:r>
              <a:rPr lang="en-GB" dirty="0" smtClean="0"/>
              <a:t>Board </a:t>
            </a:r>
            <a:r>
              <a:rPr lang="en-GB" dirty="0"/>
              <a:t>is committed to the school’s mission statement, the development and refurbishment of school facilities, the maintenance of its broad curriculum and its ongoing development as a centre of learning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r>
              <a:rPr lang="en-GB" dirty="0" smtClean="0"/>
              <a:t> </a:t>
            </a:r>
            <a:r>
              <a:rPr lang="en-GB" dirty="0"/>
              <a:t>• The school has very strong links with the wider community through all aspects of both its co-curricular and extra-curricular activities, and comprehensive TY programme.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• </a:t>
            </a:r>
            <a:r>
              <a:rPr lang="en-GB" dirty="0"/>
              <a:t>The parents’ association is very supportive of the school.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447740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The quality of school leadership is very good and is forward looking. </a:t>
            </a:r>
          </a:p>
          <a:p>
            <a:pPr marL="0" indent="0">
              <a:buNone/>
            </a:pPr>
            <a:r>
              <a:rPr lang="en-GB" dirty="0"/>
              <a:t>• It is clear that all staff are very committed to the school and to delivering the best possible learning experiences for the students. </a:t>
            </a:r>
          </a:p>
          <a:p>
            <a:pPr marL="0" indent="0">
              <a:buNone/>
            </a:pPr>
            <a:r>
              <a:rPr lang="en-GB" dirty="0"/>
              <a:t>• Leadership is distributed effectively among middle management through the post of responsibility structure. </a:t>
            </a:r>
          </a:p>
          <a:p>
            <a:pPr marL="0" indent="0">
              <a:buNone/>
            </a:pPr>
            <a:r>
              <a:rPr lang="en-GB" dirty="0"/>
              <a:t>• There is a very broad curriculum maintained at both junior and senior cycles. </a:t>
            </a:r>
          </a:p>
          <a:p>
            <a:pPr marL="0" indent="0">
              <a:buNone/>
            </a:pPr>
            <a:r>
              <a:rPr lang="en-GB" dirty="0"/>
              <a:t>• All staff are involved in providing a high level of student care through their respective roles, with an effective and wide range of care structures in place to support student welfare. </a:t>
            </a:r>
          </a:p>
          <a:p>
            <a:pPr marL="0" indent="0">
              <a:buNone/>
            </a:pPr>
            <a:r>
              <a:rPr lang="en-GB" dirty="0"/>
              <a:t>• Overall, the quality of teaching and learning in lessons was good or very good with a number of examples of excellent practice. </a:t>
            </a:r>
          </a:p>
          <a:p>
            <a:pPr marL="0" indent="0">
              <a:buNone/>
            </a:pPr>
            <a:r>
              <a:rPr lang="en-GB" dirty="0"/>
              <a:t>• It is clearly evident that the school has considerable capacity to initiate change and drive school improvement.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77184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921" y="971550"/>
            <a:ext cx="8966158" cy="5337770"/>
          </a:xfrm>
        </p:spPr>
        <p:txBody>
          <a:bodyPr>
            <a:normAutofit fontScale="47500" lnSpcReduction="20000"/>
          </a:bodyPr>
          <a:lstStyle/>
          <a:p>
            <a:r>
              <a:rPr lang="en-IE" sz="8700" b="1" dirty="0" smtClean="0">
                <a:solidFill>
                  <a:schemeClr val="tx1"/>
                </a:solidFill>
              </a:rPr>
              <a:t>SCHOOL CONTEXT:</a:t>
            </a:r>
          </a:p>
          <a:p>
            <a:endParaRPr lang="en-IE" b="1" dirty="0">
              <a:solidFill>
                <a:schemeClr val="tx1"/>
              </a:solidFill>
            </a:endParaRPr>
          </a:p>
          <a:p>
            <a:r>
              <a:rPr lang="en-IE" sz="5100" b="1" dirty="0" smtClean="0">
                <a:solidFill>
                  <a:schemeClr val="tx1"/>
                </a:solidFill>
              </a:rPr>
              <a:t>Mt. St. Michael was founded in 1894 by the </a:t>
            </a:r>
          </a:p>
          <a:p>
            <a:r>
              <a:rPr lang="en-IE" sz="5100" b="1" dirty="0" smtClean="0">
                <a:solidFill>
                  <a:schemeClr val="tx1"/>
                </a:solidFill>
              </a:rPr>
              <a:t>Sisters of Mercy.</a:t>
            </a:r>
          </a:p>
          <a:p>
            <a:endParaRPr lang="en-IE" sz="5100" b="1" dirty="0" smtClean="0">
              <a:solidFill>
                <a:schemeClr val="tx1"/>
              </a:solidFill>
            </a:endParaRPr>
          </a:p>
          <a:p>
            <a:r>
              <a:rPr lang="en-IE" sz="5100" b="1" dirty="0" smtClean="0">
                <a:solidFill>
                  <a:schemeClr val="tx1"/>
                </a:solidFill>
              </a:rPr>
              <a:t>Our School has been co-educational </a:t>
            </a:r>
            <a:r>
              <a:rPr lang="en-IE" sz="5100" b="1" dirty="0">
                <a:solidFill>
                  <a:schemeClr val="tx1"/>
                </a:solidFill>
              </a:rPr>
              <a:t>school since </a:t>
            </a:r>
            <a:endParaRPr lang="en-IE" sz="5100" b="1" dirty="0" smtClean="0">
              <a:solidFill>
                <a:schemeClr val="tx1"/>
              </a:solidFill>
            </a:endParaRPr>
          </a:p>
          <a:p>
            <a:r>
              <a:rPr lang="en-IE" sz="5100" b="1" dirty="0" smtClean="0">
                <a:solidFill>
                  <a:schemeClr val="tx1"/>
                </a:solidFill>
              </a:rPr>
              <a:t>1964 </a:t>
            </a:r>
          </a:p>
          <a:p>
            <a:r>
              <a:rPr lang="en-IE" sz="5100" b="1" dirty="0" smtClean="0">
                <a:solidFill>
                  <a:schemeClr val="tx1"/>
                </a:solidFill>
              </a:rPr>
              <a:t>and </a:t>
            </a:r>
            <a:r>
              <a:rPr lang="en-IE" sz="5100" b="1" dirty="0">
                <a:solidFill>
                  <a:schemeClr val="tx1"/>
                </a:solidFill>
              </a:rPr>
              <a:t>had a boarding section until it was phased out in mid 2000. </a:t>
            </a:r>
            <a:endParaRPr lang="en-IE" sz="5100" b="1" dirty="0" smtClean="0">
              <a:solidFill>
                <a:schemeClr val="tx1"/>
              </a:solidFill>
            </a:endParaRPr>
          </a:p>
          <a:p>
            <a:endParaRPr lang="en-IE" sz="5100" b="1" dirty="0" smtClean="0">
              <a:solidFill>
                <a:schemeClr val="tx1"/>
              </a:solidFill>
            </a:endParaRPr>
          </a:p>
          <a:p>
            <a:endParaRPr lang="en-IE" sz="1700" b="1" dirty="0" smtClean="0">
              <a:solidFill>
                <a:schemeClr val="tx1"/>
              </a:solidFill>
            </a:endParaRPr>
          </a:p>
          <a:p>
            <a:r>
              <a:rPr lang="en-IE" sz="5100" b="1" dirty="0" smtClean="0">
                <a:solidFill>
                  <a:schemeClr val="tx1"/>
                </a:solidFill>
              </a:rPr>
              <a:t>We are a co-educational rural stand-alone Voluntary Secondary School under auspices of CEIST.</a:t>
            </a:r>
          </a:p>
          <a:p>
            <a:endParaRPr lang="en-IE" sz="5100" b="1" dirty="0" smtClean="0">
              <a:solidFill>
                <a:schemeClr val="tx1"/>
              </a:solidFill>
            </a:endParaRPr>
          </a:p>
          <a:p>
            <a:r>
              <a:rPr lang="en-IE" sz="5100" b="1" dirty="0" smtClean="0">
                <a:solidFill>
                  <a:schemeClr val="tx1"/>
                </a:solidFill>
              </a:rPr>
              <a:t>Our Mission Statement &amp; the CEIST Charter values  permeates all we do</a:t>
            </a:r>
            <a:r>
              <a:rPr lang="en-IE" sz="4500" b="1" dirty="0" smtClean="0">
                <a:solidFill>
                  <a:schemeClr val="tx1"/>
                </a:solidFill>
              </a:rPr>
              <a:t>.</a:t>
            </a:r>
          </a:p>
          <a:p>
            <a:endParaRPr lang="en-IE" sz="4500" b="1" dirty="0" smtClean="0">
              <a:solidFill>
                <a:schemeClr val="tx1"/>
              </a:solidFill>
            </a:endParaRPr>
          </a:p>
          <a:p>
            <a:endParaRPr lang="en-IE" sz="1800" b="1" dirty="0" smtClean="0">
              <a:solidFill>
                <a:schemeClr val="tx1"/>
              </a:solidFill>
            </a:endParaRPr>
          </a:p>
          <a:p>
            <a:endParaRPr lang="en-IE" sz="5100" b="1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IE" sz="3600" b="1" dirty="0">
              <a:solidFill>
                <a:schemeClr val="tx2"/>
              </a:solidFill>
            </a:endParaRPr>
          </a:p>
        </p:txBody>
      </p:sp>
      <p:pic>
        <p:nvPicPr>
          <p:cNvPr id="4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4368" y="1340768"/>
            <a:ext cx="1029163" cy="216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45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51723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IE" sz="7600" b="1" cap="all" dirty="0" smtClean="0"/>
              <a:t>Teaching </a:t>
            </a:r>
            <a:r>
              <a:rPr lang="en-IE" sz="7600" b="1" cap="all" dirty="0"/>
              <a:t>and </a:t>
            </a:r>
            <a:r>
              <a:rPr lang="en-IE" sz="7600" b="1" cap="all" dirty="0" smtClean="0"/>
              <a:t>Learning:</a:t>
            </a:r>
          </a:p>
          <a:p>
            <a:r>
              <a:rPr lang="en-IE" sz="4500" dirty="0" smtClean="0"/>
              <a:t>The </a:t>
            </a:r>
            <a:r>
              <a:rPr lang="en-IE" sz="4500" dirty="0"/>
              <a:t>timetable </a:t>
            </a:r>
            <a:r>
              <a:rPr lang="en-IE" sz="4500" dirty="0" smtClean="0"/>
              <a:t>shows </a:t>
            </a:r>
            <a:r>
              <a:rPr lang="en-IE" sz="4500" dirty="0"/>
              <a:t>a wide range of subjects for a reasonably sized </a:t>
            </a:r>
            <a:r>
              <a:rPr lang="en-IE" sz="4500" dirty="0" smtClean="0"/>
              <a:t>co-educational stand </a:t>
            </a:r>
            <a:r>
              <a:rPr lang="en-IE" sz="4500" dirty="0"/>
              <a:t>alone school</a:t>
            </a:r>
            <a:r>
              <a:rPr lang="en-IE" sz="4500" dirty="0" smtClean="0"/>
              <a:t>.</a:t>
            </a:r>
          </a:p>
          <a:p>
            <a:pPr marL="0" indent="0">
              <a:buNone/>
            </a:pPr>
            <a:endParaRPr lang="en-IE" sz="4500" dirty="0" smtClean="0"/>
          </a:p>
          <a:p>
            <a:r>
              <a:rPr lang="en-IE" sz="4500" dirty="0" smtClean="0"/>
              <a:t>Variety of programmes provided – LCA, TY, LCVP.</a:t>
            </a:r>
          </a:p>
          <a:p>
            <a:pPr marL="0" indent="0">
              <a:buNone/>
            </a:pPr>
            <a:endParaRPr lang="en-IE" sz="4500" dirty="0" smtClean="0"/>
          </a:p>
          <a:p>
            <a:r>
              <a:rPr lang="en-IE" sz="4500" dirty="0" smtClean="0"/>
              <a:t>Staff Subject Planning ongoing  and continues to work on School Self-Evaluation focussing on Literacy &amp; Numeracy.</a:t>
            </a: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7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IE" sz="4000" b="1" dirty="0" smtClean="0"/>
              <a:t>PARENTS:</a:t>
            </a:r>
          </a:p>
          <a:p>
            <a:pPr marL="0" indent="0" algn="ctr">
              <a:buNone/>
            </a:pPr>
            <a:endParaRPr lang="en-IE" sz="3500" dirty="0"/>
          </a:p>
          <a:p>
            <a:r>
              <a:rPr lang="en-IE" sz="2800" dirty="0"/>
              <a:t>Staff &amp; Parents work collaboratively</a:t>
            </a:r>
          </a:p>
          <a:p>
            <a:r>
              <a:rPr lang="en-IE" sz="2800" dirty="0"/>
              <a:t>Mutual Respect </a:t>
            </a:r>
          </a:p>
          <a:p>
            <a:r>
              <a:rPr lang="en-IE" sz="2800" dirty="0" smtClean="0"/>
              <a:t>Parents acknowledge that staff </a:t>
            </a:r>
            <a:r>
              <a:rPr lang="en-IE" sz="2800" dirty="0"/>
              <a:t>go ‘above and beyond</a:t>
            </a:r>
            <a:r>
              <a:rPr lang="en-IE" sz="2800" dirty="0" smtClean="0"/>
              <a:t>’</a:t>
            </a:r>
          </a:p>
          <a:p>
            <a:r>
              <a:rPr lang="en-IE" sz="2800" dirty="0" smtClean="0"/>
              <a:t>Principal and/or Deputy Principal attend all Parents Association Meetings</a:t>
            </a:r>
          </a:p>
          <a:p>
            <a:r>
              <a:rPr lang="en-IE" sz="2800" dirty="0" smtClean="0"/>
              <a:t>Parents will continue to be involved in Policy Development</a:t>
            </a:r>
          </a:p>
          <a:p>
            <a:endParaRPr lang="en-IE" sz="4000" dirty="0"/>
          </a:p>
          <a:p>
            <a:pPr marL="0" indent="0" algn="ctr">
              <a:buNone/>
            </a:pPr>
            <a:endParaRPr lang="en-IE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914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10000"/>
          </a:bodyPr>
          <a:lstStyle/>
          <a:p>
            <a:r>
              <a:rPr lang="en-IE" dirty="0" smtClean="0"/>
              <a:t>Parents’ Association fundraising in annual Bazaar and school support projects such as Book Sale, Defibrillator, Jackets, Trophy Cabinet, Guest Speakers etc.</a:t>
            </a:r>
          </a:p>
          <a:p>
            <a:endParaRPr lang="en-IE" dirty="0" smtClean="0"/>
          </a:p>
          <a:p>
            <a:r>
              <a:rPr lang="en-IE" dirty="0"/>
              <a:t>Parents’ Association </a:t>
            </a:r>
            <a:r>
              <a:rPr lang="en-IE" dirty="0" smtClean="0"/>
              <a:t>run </a:t>
            </a:r>
            <a:r>
              <a:rPr lang="en-IE" b="1" dirty="0" smtClean="0"/>
              <a:t>Book Rental Scheme </a:t>
            </a:r>
          </a:p>
          <a:p>
            <a:endParaRPr lang="en-IE" dirty="0"/>
          </a:p>
          <a:p>
            <a:r>
              <a:rPr lang="en-GB" dirty="0" smtClean="0"/>
              <a:t>The WSE-MLL Reports: </a:t>
            </a:r>
            <a:r>
              <a:rPr lang="en-GB" b="1" i="1" dirty="0"/>
              <a:t>The school has very strong links with the wider community through all aspects of both its co-curricular and extra-curricular activities, and comprehensive TY programme. </a:t>
            </a:r>
            <a:r>
              <a:rPr lang="en-GB" b="1" i="1" dirty="0" smtClean="0"/>
              <a:t>The </a:t>
            </a:r>
            <a:r>
              <a:rPr lang="en-GB" b="1" i="1" dirty="0"/>
              <a:t>parents’ association is very supportive of the school.</a:t>
            </a:r>
            <a:endParaRPr lang="en-IE" b="1" i="1" dirty="0" smtClean="0"/>
          </a:p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69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b="1" dirty="0" smtClean="0"/>
              <a:t>School Self-Evaluation Process</a:t>
            </a:r>
          </a:p>
          <a:p>
            <a:pPr algn="ctr"/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Focus </a:t>
            </a:r>
            <a:r>
              <a:rPr lang="en-GB" dirty="0"/>
              <a:t>on </a:t>
            </a:r>
            <a:br>
              <a:rPr lang="en-GB" dirty="0"/>
            </a:br>
            <a:r>
              <a:rPr lang="en-GB" dirty="0"/>
              <a:t>Literacy 2012 </a:t>
            </a:r>
            <a:r>
              <a:rPr lang="en-GB" dirty="0" smtClean="0"/>
              <a:t>embedded into Subject Areas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Numeracy 2014 </a:t>
            </a:r>
            <a:r>
              <a:rPr lang="en-GB" dirty="0" smtClean="0"/>
              <a:t> ongoing</a:t>
            </a:r>
          </a:p>
          <a:p>
            <a:pPr marL="0" indent="0" algn="ctr">
              <a:buNone/>
            </a:pPr>
            <a:r>
              <a:rPr lang="en-GB" dirty="0" smtClean="0"/>
              <a:t>Homework &amp; Attendance for 2017-18</a:t>
            </a:r>
          </a:p>
          <a:p>
            <a:pPr marL="0" indent="0" algn="ctr">
              <a:buNone/>
            </a:pPr>
            <a:r>
              <a:rPr lang="en-GB" sz="2800" b="1" dirty="0" smtClean="0"/>
              <a:t>Review of Code of Discipline, Homework. Assessment, Attendance &amp; Mission Statement planned for 2017-18</a:t>
            </a:r>
            <a:endParaRPr lang="en-IE" sz="2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23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IE" sz="4000" b="1" cap="all" dirty="0" smtClean="0"/>
              <a:t>Literacy &amp; numeracy:</a:t>
            </a:r>
          </a:p>
          <a:p>
            <a:pPr marL="0" indent="0" algn="ctr">
              <a:buNone/>
            </a:pPr>
            <a:r>
              <a:rPr lang="en-IE" dirty="0"/>
              <a:t/>
            </a:r>
            <a:br>
              <a:rPr lang="en-IE" dirty="0"/>
            </a:br>
            <a:r>
              <a:rPr lang="en-IE" dirty="0" smtClean="0"/>
              <a:t>Both now embedded in teaching practice. </a:t>
            </a:r>
          </a:p>
          <a:p>
            <a:pPr marL="0" indent="0" algn="ctr">
              <a:buNone/>
            </a:pPr>
            <a:r>
              <a:rPr lang="en-IE" dirty="0" smtClean="0"/>
              <a:t>Key Words on classroom walls</a:t>
            </a:r>
          </a:p>
          <a:p>
            <a:pPr marL="0" indent="0" algn="ctr">
              <a:buNone/>
            </a:pPr>
            <a:r>
              <a:rPr lang="en-IE" dirty="0" smtClean="0"/>
              <a:t>Emphasis on numeracy through individual subject areas. </a:t>
            </a:r>
          </a:p>
          <a:p>
            <a:pPr marL="0" indent="0" algn="ctr">
              <a:buNone/>
            </a:pPr>
            <a:r>
              <a:rPr lang="en-IE" dirty="0" smtClean="0"/>
              <a:t>IT fully integrated in class teaching.</a:t>
            </a:r>
          </a:p>
          <a:p>
            <a:pPr marL="0" indent="0" algn="ctr">
              <a:buNone/>
            </a:pPr>
            <a:r>
              <a:rPr lang="en-IE" dirty="0" smtClean="0"/>
              <a:t>Team teaching ongoing</a:t>
            </a:r>
          </a:p>
          <a:p>
            <a:pPr marL="0" indent="0" algn="just">
              <a:buNone/>
            </a:pPr>
            <a:r>
              <a:rPr lang="en-IE" dirty="0"/>
              <a:t/>
            </a:r>
            <a:br>
              <a:rPr lang="en-IE" dirty="0"/>
            </a:b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5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IE" sz="4400" b="1" dirty="0" smtClean="0"/>
              <a:t>COMMUNICATIONS:</a:t>
            </a:r>
            <a:endParaRPr lang="en-IE" sz="4400" b="1" dirty="0"/>
          </a:p>
          <a:p>
            <a:endParaRPr lang="en-IE" dirty="0" smtClean="0"/>
          </a:p>
          <a:p>
            <a:r>
              <a:rPr lang="en-IE" dirty="0" smtClean="0"/>
              <a:t>Open Door Policy by Management</a:t>
            </a:r>
          </a:p>
          <a:p>
            <a:r>
              <a:rPr lang="en-IE" dirty="0" smtClean="0"/>
              <a:t>Student Journals</a:t>
            </a:r>
          </a:p>
          <a:p>
            <a:r>
              <a:rPr lang="en-IE" dirty="0" smtClean="0"/>
              <a:t>Website</a:t>
            </a:r>
          </a:p>
          <a:p>
            <a:r>
              <a:rPr lang="en-IE" dirty="0" smtClean="0"/>
              <a:t>Web Text system</a:t>
            </a:r>
          </a:p>
          <a:p>
            <a:r>
              <a:rPr lang="en-IE" dirty="0" smtClean="0"/>
              <a:t>Parents Association: 2 Parents representatives  on the Board of Management and report regularly to PA, Principal and/or Deputy Principal attend PA Meetings, Parents involved in Policy Formation. </a:t>
            </a:r>
          </a:p>
          <a:p>
            <a:r>
              <a:rPr lang="en-IE" dirty="0" smtClean="0"/>
              <a:t>PR – Notes on Newspaper &amp; local radio</a:t>
            </a:r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57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IE" sz="4000" b="1" cap="all" dirty="0" smtClean="0"/>
              <a:t>finance:</a:t>
            </a:r>
          </a:p>
          <a:p>
            <a:r>
              <a:rPr lang="en-IE" dirty="0" smtClean="0"/>
              <a:t>Finances </a:t>
            </a:r>
            <a:r>
              <a:rPr lang="en-IE" dirty="0"/>
              <a:t>are well looked after </a:t>
            </a:r>
            <a:r>
              <a:rPr lang="en-IE" dirty="0" smtClean="0"/>
              <a:t>by the school’s Finance Sub Committee. </a:t>
            </a:r>
          </a:p>
          <a:p>
            <a:r>
              <a:rPr lang="en-IE" dirty="0" smtClean="0"/>
              <a:t>School Accounts overseen by CEIST appointed accountant and school financial advisor. </a:t>
            </a:r>
          </a:p>
          <a:p>
            <a:r>
              <a:rPr lang="en-IE" dirty="0" smtClean="0"/>
              <a:t>A Finance Report </a:t>
            </a:r>
            <a:r>
              <a:rPr lang="en-IE" dirty="0"/>
              <a:t>is given at </a:t>
            </a:r>
            <a:r>
              <a:rPr lang="en-IE" cap="all" dirty="0" err="1"/>
              <a:t>Bom</a:t>
            </a:r>
            <a:r>
              <a:rPr lang="en-IE" dirty="0"/>
              <a:t> meetings and copies of accounts are sent to </a:t>
            </a:r>
            <a:r>
              <a:rPr lang="en-IE" cap="all" dirty="0" err="1"/>
              <a:t>Ceist</a:t>
            </a:r>
            <a:r>
              <a:rPr lang="en-IE" dirty="0"/>
              <a:t> and to the </a:t>
            </a:r>
            <a:r>
              <a:rPr lang="en-IE" dirty="0" smtClean="0"/>
              <a:t>Department of Education through the Joint Managerial Body (</a:t>
            </a:r>
            <a:r>
              <a:rPr lang="en-IE" cap="all" dirty="0" err="1" smtClean="0"/>
              <a:t>Jmb</a:t>
            </a:r>
            <a:r>
              <a:rPr lang="en-IE" cap="all" dirty="0" smtClean="0"/>
              <a:t>)</a:t>
            </a:r>
            <a:r>
              <a:rPr lang="en-IE" dirty="0"/>
              <a:t/>
            </a:r>
            <a:br>
              <a:rPr lang="en-IE" dirty="0"/>
            </a:b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11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IE" dirty="0"/>
          </a:p>
          <a:p>
            <a:pPr marL="0" indent="0" algn="ctr">
              <a:buNone/>
            </a:pPr>
            <a:r>
              <a:rPr lang="en-IE" b="1" cap="all" dirty="0" smtClean="0"/>
              <a:t>The SCHOOL &amp; CONVENT building/site</a:t>
            </a:r>
          </a:p>
          <a:p>
            <a:pPr marL="0" indent="0" algn="ctr">
              <a:buNone/>
            </a:pPr>
            <a:endParaRPr lang="en-IE" b="1" cap="all" dirty="0" smtClean="0"/>
          </a:p>
          <a:p>
            <a:pPr marL="0" indent="0" algn="ctr">
              <a:buNone/>
            </a:pPr>
            <a:r>
              <a:rPr lang="en-IE" dirty="0" smtClean="0"/>
              <a:t>Huge efforts continue to be made by the Principal and Board of Management for the future growth and to enhance the building of the school.</a:t>
            </a:r>
          </a:p>
          <a:p>
            <a:pPr marL="0" indent="0" algn="ctr">
              <a:buNone/>
            </a:pPr>
            <a:endParaRPr lang="en-IE" dirty="0" smtClean="0"/>
          </a:p>
          <a:p>
            <a:pPr marL="0" indent="0" algn="ctr">
              <a:buNone/>
            </a:pPr>
            <a:r>
              <a:rPr lang="en-IE" dirty="0" smtClean="0"/>
              <a:t>At the moment a development at the back of the school is being explored.</a:t>
            </a:r>
          </a:p>
          <a:p>
            <a:pPr marL="0" indent="0" algn="ctr">
              <a:buNone/>
            </a:pPr>
            <a:r>
              <a:rPr lang="en-IE" dirty="0" smtClean="0"/>
              <a:t> </a:t>
            </a:r>
            <a:r>
              <a:rPr lang="en-IE" dirty="0"/>
              <a:t/>
            </a:r>
            <a:br>
              <a:rPr lang="en-IE" dirty="0"/>
            </a:b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47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Current Happenings </a:t>
            </a:r>
            <a:br>
              <a:rPr lang="en-GB" b="1" dirty="0" smtClean="0"/>
            </a:br>
            <a:r>
              <a:rPr lang="en-GB" b="1" dirty="0" smtClean="0"/>
              <a:t>since September 2017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French Exchange</a:t>
            </a:r>
          </a:p>
          <a:p>
            <a:r>
              <a:rPr lang="en-GB" dirty="0" smtClean="0"/>
              <a:t>Sporting activities</a:t>
            </a:r>
          </a:p>
          <a:p>
            <a:r>
              <a:rPr lang="en-GB" dirty="0" err="1" smtClean="0"/>
              <a:t>Cairde</a:t>
            </a:r>
            <a:r>
              <a:rPr lang="en-GB" dirty="0" smtClean="0"/>
              <a:t> &amp; 1</a:t>
            </a:r>
            <a:r>
              <a:rPr lang="en-GB" baseline="30000" dirty="0" smtClean="0"/>
              <a:t>st</a:t>
            </a:r>
            <a:r>
              <a:rPr lang="en-GB" dirty="0" smtClean="0"/>
              <a:t> Years at Sandcastle Sculpture</a:t>
            </a:r>
          </a:p>
          <a:p>
            <a:r>
              <a:rPr lang="en-GB" dirty="0" smtClean="0"/>
              <a:t>Cyber Safety Day in Cork</a:t>
            </a:r>
          </a:p>
          <a:p>
            <a:r>
              <a:rPr lang="en-GB" dirty="0" smtClean="0"/>
              <a:t>TY </a:t>
            </a:r>
            <a:r>
              <a:rPr lang="en-GB" dirty="0" err="1" smtClean="0"/>
              <a:t>Activities..</a:t>
            </a:r>
            <a:r>
              <a:rPr lang="en-GB" sz="3000" b="1" i="1" dirty="0" err="1" smtClean="0"/>
              <a:t>Hill</a:t>
            </a:r>
            <a:r>
              <a:rPr lang="en-GB" sz="3000" b="1" i="1" dirty="0" smtClean="0"/>
              <a:t>-walking, Ploughing, Talent Show, French Exchange/Work Experience, Mercy Visitation, Young Scientist, Debating</a:t>
            </a:r>
          </a:p>
          <a:p>
            <a:r>
              <a:rPr lang="en-GB" dirty="0" smtClean="0"/>
              <a:t>Halloween Concert 1</a:t>
            </a:r>
            <a:r>
              <a:rPr lang="en-GB" baseline="30000" dirty="0" smtClean="0"/>
              <a:t>st</a:t>
            </a:r>
            <a:r>
              <a:rPr lang="en-GB" dirty="0" smtClean="0"/>
              <a:t> Years</a:t>
            </a:r>
          </a:p>
          <a:p>
            <a:r>
              <a:rPr lang="en-GB" dirty="0" smtClean="0"/>
              <a:t>Mercy Day</a:t>
            </a:r>
          </a:p>
          <a:p>
            <a:r>
              <a:rPr lang="en-GB" dirty="0" smtClean="0"/>
              <a:t>Positive Mental Health Week</a:t>
            </a:r>
          </a:p>
          <a:p>
            <a:r>
              <a:rPr lang="en-GB" dirty="0" smtClean="0"/>
              <a:t>English Trips to </a:t>
            </a:r>
            <a:r>
              <a:rPr lang="en-GB" i="1" dirty="0" smtClean="0"/>
              <a:t>Dublin, Les </a:t>
            </a:r>
            <a:r>
              <a:rPr lang="en-GB" i="1" dirty="0" err="1" smtClean="0"/>
              <a:t>Mis</a:t>
            </a:r>
            <a:r>
              <a:rPr lang="en-GB" i="1" dirty="0" smtClean="0"/>
              <a:t>, King </a:t>
            </a:r>
            <a:r>
              <a:rPr lang="en-GB" i="1" dirty="0" smtClean="0"/>
              <a:t>Lear</a:t>
            </a:r>
          </a:p>
          <a:p>
            <a:r>
              <a:rPr lang="en-GB" dirty="0" smtClean="0"/>
              <a:t>Careers Trips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912644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2017-18 School </a:t>
            </a:r>
            <a:r>
              <a:rPr lang="en-GB" dirty="0" smtClean="0"/>
              <a:t>Reviews on </a:t>
            </a:r>
          </a:p>
          <a:p>
            <a:pPr marL="0" indent="0" algn="ctr">
              <a:buNone/>
            </a:pPr>
            <a:r>
              <a:rPr lang="en-GB" b="1" dirty="0"/>
              <a:t>CODE OF BEHAVIOUR</a:t>
            </a:r>
            <a:br>
              <a:rPr lang="en-GB" b="1" dirty="0"/>
            </a:br>
            <a:r>
              <a:rPr lang="en-GB" b="1" dirty="0"/>
              <a:t>MISSION </a:t>
            </a:r>
            <a:r>
              <a:rPr lang="en-GB" b="1" dirty="0" smtClean="0"/>
              <a:t>STATEMENT</a:t>
            </a:r>
          </a:p>
          <a:p>
            <a:pPr marL="0" indent="0" algn="ctr">
              <a:buNone/>
            </a:pPr>
            <a:r>
              <a:rPr lang="en-GB" b="1" dirty="0" smtClean="0"/>
              <a:t>ATTENDANCE</a:t>
            </a:r>
          </a:p>
          <a:p>
            <a:pPr marL="0" indent="0" algn="ctr">
              <a:buNone/>
            </a:pPr>
            <a:r>
              <a:rPr lang="en-GB" b="1" dirty="0" smtClean="0"/>
              <a:t>HOMEWORK</a:t>
            </a:r>
            <a:br>
              <a:rPr lang="en-GB" b="1" dirty="0" smtClean="0"/>
            </a:br>
            <a:r>
              <a:rPr lang="en-GB" b="1" dirty="0" smtClean="0"/>
              <a:t>ASSESSMENT </a:t>
            </a:r>
          </a:p>
          <a:p>
            <a:endParaRPr lang="en-GB" dirty="0"/>
          </a:p>
          <a:p>
            <a:r>
              <a:rPr lang="en-GB" dirty="0" smtClean="0"/>
              <a:t>New Junior Cycle Programme in Place</a:t>
            </a:r>
          </a:p>
          <a:p>
            <a:r>
              <a:rPr lang="en-GB" dirty="0" err="1" smtClean="0"/>
              <a:t>VsWare</a:t>
            </a:r>
            <a:r>
              <a:rPr lang="en-GB" dirty="0" smtClean="0"/>
              <a:t> now online</a:t>
            </a:r>
          </a:p>
          <a:p>
            <a:r>
              <a:rPr lang="en-GB" dirty="0" smtClean="0"/>
              <a:t>Parents APP now available to download under </a:t>
            </a:r>
            <a:r>
              <a:rPr lang="en-GB" b="1" dirty="0" err="1" smtClean="0"/>
              <a:t>iclasscms</a:t>
            </a:r>
            <a:r>
              <a:rPr lang="en-GB" b="1" dirty="0" smtClean="0"/>
              <a:t> from Android or Apple store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20139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71550"/>
            <a:ext cx="8579296" cy="515461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dirty="0" smtClean="0">
                <a:latin typeface="Gill Sans Ultra Bold" panose="020B0A02020104020203" pitchFamily="34" charset="0"/>
              </a:rPr>
              <a:t>Mission Statement  - Under Review</a:t>
            </a:r>
          </a:p>
          <a:p>
            <a:pPr marL="0" indent="0" algn="ctr">
              <a:buNone/>
            </a:pPr>
            <a:r>
              <a:rPr lang="en-GB" b="1" dirty="0" smtClean="0">
                <a:latin typeface="+mj-lt"/>
              </a:rPr>
              <a:t>We </a:t>
            </a:r>
            <a:r>
              <a:rPr lang="en-GB" b="1" dirty="0">
                <a:latin typeface="+mj-lt"/>
              </a:rPr>
              <a:t>envisage the nurturing and growth of the individual with a view to harmony of the whole person in a pleasant working environment where each student and staff member is valued and individual talents and leadership qualities are developed and enhanced; where parent and local involvement is encouraged and true community is facilitated and fostered; where an atmosphere of Christianity, Spirituality and Humanity prevails.  Inspired by these ideals we dedicate ourselves to the continued growth of our school.</a:t>
            </a:r>
            <a:endParaRPr lang="en-IE" b="1" dirty="0">
              <a:latin typeface="+mj-lt"/>
            </a:endParaRPr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18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en-IE" sz="4000" dirty="0" smtClean="0"/>
          </a:p>
          <a:p>
            <a:pPr marL="0" indent="0" algn="ctr">
              <a:buNone/>
            </a:pPr>
            <a:r>
              <a:rPr lang="en-IE" sz="8000" b="1" i="1" dirty="0" smtClean="0"/>
              <a:t>Go </a:t>
            </a:r>
            <a:r>
              <a:rPr lang="en-IE" sz="8000" b="1" i="1" dirty="0" err="1" smtClean="0"/>
              <a:t>raibh</a:t>
            </a:r>
            <a:r>
              <a:rPr lang="en-IE" sz="8000" b="1" i="1" dirty="0" smtClean="0"/>
              <a:t> </a:t>
            </a:r>
            <a:r>
              <a:rPr lang="en-IE" sz="8000" b="1" i="1" dirty="0" err="1" smtClean="0"/>
              <a:t>míle</a:t>
            </a:r>
            <a:r>
              <a:rPr lang="en-IE" sz="8000" b="1" i="1" dirty="0" smtClean="0"/>
              <a:t> </a:t>
            </a:r>
            <a:r>
              <a:rPr lang="en-IE" sz="8000" b="1" i="1" dirty="0" err="1" smtClean="0"/>
              <a:t>maith</a:t>
            </a:r>
            <a:r>
              <a:rPr lang="en-IE" sz="8000" b="1" i="1" dirty="0" smtClean="0"/>
              <a:t> </a:t>
            </a:r>
            <a:r>
              <a:rPr lang="en-IE" sz="8000" b="1" i="1" dirty="0" err="1" smtClean="0"/>
              <a:t>agaibh</a:t>
            </a:r>
            <a:r>
              <a:rPr lang="en-IE" sz="8000" b="1" i="1" dirty="0" smtClean="0"/>
              <a:t> go </a:t>
            </a:r>
            <a:r>
              <a:rPr lang="en-IE" sz="8000" b="1" i="1" dirty="0" err="1" smtClean="0"/>
              <a:t>léir</a:t>
            </a:r>
            <a:r>
              <a:rPr lang="en-IE" sz="8000" b="1" i="1" dirty="0" smtClean="0"/>
              <a:t>…</a:t>
            </a:r>
          </a:p>
          <a:p>
            <a:pPr marL="0" indent="0" algn="ctr">
              <a:buNone/>
            </a:pPr>
            <a:r>
              <a:rPr lang="en-IE" sz="4300" b="1" dirty="0" smtClean="0"/>
              <a:t>Thank you.</a:t>
            </a:r>
            <a:endParaRPr lang="en-IE" sz="43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970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54461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IE" sz="4100" dirty="0" smtClean="0"/>
              <a:t>2016-17 </a:t>
            </a:r>
            <a:r>
              <a:rPr lang="en-IE" sz="4100" dirty="0" smtClean="0"/>
              <a:t>Enrolment </a:t>
            </a:r>
            <a:r>
              <a:rPr lang="en-IE" sz="4100" dirty="0" smtClean="0"/>
              <a:t>369 </a:t>
            </a:r>
            <a:r>
              <a:rPr lang="en-IE" sz="4100" dirty="0"/>
              <a:t>students </a:t>
            </a:r>
            <a:endParaRPr lang="en-IE" sz="4100" dirty="0" smtClean="0"/>
          </a:p>
          <a:p>
            <a:pPr marL="0" indent="0">
              <a:buNone/>
            </a:pPr>
            <a:r>
              <a:rPr lang="en-IE" dirty="0" smtClean="0"/>
              <a:t>(199 </a:t>
            </a:r>
            <a:r>
              <a:rPr lang="en-IE" dirty="0"/>
              <a:t>boys, </a:t>
            </a:r>
            <a:r>
              <a:rPr lang="en-IE" dirty="0" smtClean="0"/>
              <a:t>170 </a:t>
            </a:r>
            <a:r>
              <a:rPr lang="en-IE" dirty="0"/>
              <a:t>girls) of many nationalities including Spanish, American, </a:t>
            </a:r>
            <a:r>
              <a:rPr lang="en-IE" dirty="0" smtClean="0"/>
              <a:t>Polish, German, Dutch, British, South African, New Zealand, Russian </a:t>
            </a:r>
            <a:r>
              <a:rPr lang="en-IE" dirty="0"/>
              <a:t>&amp; Slovakian</a:t>
            </a:r>
            <a:r>
              <a:rPr lang="en-IE" dirty="0" smtClean="0"/>
              <a:t>.</a:t>
            </a:r>
          </a:p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r>
              <a:rPr lang="en-IE" dirty="0" smtClean="0"/>
              <a:t>We offered </a:t>
            </a:r>
            <a:r>
              <a:rPr lang="en-IE" dirty="0"/>
              <a:t>a broad range of </a:t>
            </a:r>
            <a:r>
              <a:rPr lang="en-IE" dirty="0" smtClean="0"/>
              <a:t>subjects in 2016-17.</a:t>
            </a:r>
          </a:p>
          <a:p>
            <a:pPr>
              <a:lnSpc>
                <a:spcPct val="130000"/>
              </a:lnSpc>
              <a:defRPr/>
            </a:pPr>
            <a:r>
              <a:rPr lang="en-IE" altLang="en-US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Core Subjects:</a:t>
            </a:r>
            <a:r>
              <a:rPr lang="en-IE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IE" alt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English, Irish, Maths, History, Geography, Religion, Science, CSPE, SPHE, PE, Computers</a:t>
            </a:r>
          </a:p>
          <a:p>
            <a:pPr>
              <a:defRPr/>
            </a:pPr>
            <a:endParaRPr lang="en-IE" altLang="en-US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lnSpc>
                <a:spcPct val="130000"/>
              </a:lnSpc>
              <a:defRPr/>
            </a:pPr>
            <a:r>
              <a:rPr lang="en-IE" altLang="en-US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Possible Options:</a:t>
            </a:r>
            <a:r>
              <a:rPr lang="en-IE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IE" alt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French, </a:t>
            </a:r>
            <a:r>
              <a:rPr lang="en-IE" altLang="en-US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German (Senior Classes only), </a:t>
            </a:r>
            <a:r>
              <a:rPr lang="en-IE" alt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Art, Home Economics, Metalwork, Woodwork, Business Studies, Technical Graphics</a:t>
            </a:r>
            <a:r>
              <a:rPr lang="en-IE" altLang="en-US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Music, Agricultural Science, Biology, Physics, Chemistry</a:t>
            </a:r>
            <a:endParaRPr lang="en-IE" altLang="en-US" b="1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endParaRPr lang="en-IE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1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IE" b="1" dirty="0" smtClean="0"/>
              <a:t>PROGRAMMES ON OFFER 2016-17:</a:t>
            </a:r>
          </a:p>
          <a:p>
            <a:pPr marL="0" indent="0">
              <a:buNone/>
            </a:pPr>
            <a:r>
              <a:rPr lang="en-IE" dirty="0" smtClean="0"/>
              <a:t>	This year we offered</a:t>
            </a:r>
          </a:p>
          <a:p>
            <a:pPr marL="0" indent="0">
              <a:buNone/>
            </a:pPr>
            <a:r>
              <a:rPr lang="en-IE" dirty="0" smtClean="0"/>
              <a:t>		Junior Certificate Programme</a:t>
            </a:r>
          </a:p>
          <a:p>
            <a:pPr marL="0" indent="0">
              <a:buNone/>
            </a:pPr>
            <a:r>
              <a:rPr lang="en-IE" dirty="0" smtClean="0"/>
              <a:t>		Leaving Certificate </a:t>
            </a:r>
          </a:p>
          <a:p>
            <a:pPr marL="0" indent="0">
              <a:buNone/>
            </a:pPr>
            <a:r>
              <a:rPr lang="en-IE" dirty="0"/>
              <a:t>	</a:t>
            </a:r>
            <a:r>
              <a:rPr lang="en-IE" dirty="0" smtClean="0"/>
              <a:t>	Leaving Certificate Applied </a:t>
            </a:r>
            <a:r>
              <a:rPr lang="en-IE" dirty="0"/>
              <a:t>	</a:t>
            </a:r>
            <a:r>
              <a:rPr lang="en-IE" dirty="0" smtClean="0"/>
              <a:t>	</a:t>
            </a:r>
            <a:r>
              <a:rPr lang="en-IE" dirty="0" smtClean="0"/>
              <a:t>     		Transition </a:t>
            </a:r>
            <a:r>
              <a:rPr lang="en-IE" dirty="0" smtClean="0"/>
              <a:t>Year TY </a:t>
            </a:r>
            <a:endParaRPr lang="en-IE" dirty="0" smtClean="0"/>
          </a:p>
          <a:p>
            <a:pPr marL="0" indent="0">
              <a:buNone/>
            </a:pPr>
            <a:r>
              <a:rPr lang="en-IE" dirty="0"/>
              <a:t>	</a:t>
            </a:r>
            <a:r>
              <a:rPr lang="en-IE" dirty="0" smtClean="0"/>
              <a:t>	LCVP  </a:t>
            </a:r>
            <a:r>
              <a:rPr lang="en-IE" sz="2000" dirty="0" smtClean="0"/>
              <a:t>(Leaving Certificate Vocational Programme)</a:t>
            </a:r>
            <a:endParaRPr lang="en-IE" dirty="0" smtClean="0"/>
          </a:p>
          <a:p>
            <a:pPr marL="0" indent="0">
              <a:buNone/>
            </a:pPr>
            <a:r>
              <a:rPr lang="en-IE" dirty="0"/>
              <a:t>	</a:t>
            </a:r>
            <a:r>
              <a:rPr lang="en-IE" dirty="0" smtClean="0"/>
              <a:t>	                </a:t>
            </a:r>
            <a:r>
              <a:rPr lang="en-IE" sz="1800" dirty="0" smtClean="0"/>
              <a:t>    (31 students, 5</a:t>
            </a:r>
            <a:r>
              <a:rPr lang="en-IE" sz="1800" baseline="30000" dirty="0" smtClean="0"/>
              <a:t>th</a:t>
            </a:r>
            <a:r>
              <a:rPr lang="en-IE" sz="1800" dirty="0" smtClean="0"/>
              <a:t> &amp; 6</a:t>
            </a:r>
            <a:r>
              <a:rPr lang="en-IE" sz="1800" baseline="30000" dirty="0" smtClean="0"/>
              <a:t>th</a:t>
            </a:r>
            <a:r>
              <a:rPr lang="en-IE" sz="1800" dirty="0" smtClean="0"/>
              <a:t>) </a:t>
            </a:r>
            <a:endParaRPr lang="en-IE" sz="1800" dirty="0"/>
          </a:p>
          <a:p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9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96752"/>
            <a:ext cx="8064896" cy="4929411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IE" b="1" u="sng" dirty="0" smtClean="0"/>
              <a:t>INCOMING FIRST YEARS</a:t>
            </a:r>
            <a:endParaRPr lang="en-IE" b="1" u="sng" dirty="0"/>
          </a:p>
          <a:p>
            <a:pPr marL="0" indent="0" algn="ctr">
              <a:buNone/>
            </a:pPr>
            <a:r>
              <a:rPr lang="en-IE" b="1" dirty="0" smtClean="0"/>
              <a:t> 13 feeder Primary </a:t>
            </a:r>
            <a:r>
              <a:rPr lang="en-IE" b="1" dirty="0"/>
              <a:t>S</a:t>
            </a:r>
            <a:r>
              <a:rPr lang="en-IE" b="1" dirty="0" smtClean="0"/>
              <a:t>chools  </a:t>
            </a:r>
          </a:p>
          <a:p>
            <a:pPr marL="0" indent="0" algn="ctr">
              <a:buNone/>
            </a:pPr>
            <a:endParaRPr lang="en-IE" b="1" dirty="0" smtClean="0"/>
          </a:p>
          <a:p>
            <a:pPr marL="0" indent="0" algn="ctr">
              <a:buNone/>
            </a:pPr>
            <a:r>
              <a:rPr lang="en-IE" b="1" dirty="0" smtClean="0"/>
              <a:t>In 2016 – 17, we had 46 1</a:t>
            </a:r>
            <a:r>
              <a:rPr lang="en-IE" b="1" baseline="30000" dirty="0" smtClean="0"/>
              <a:t>st</a:t>
            </a:r>
            <a:r>
              <a:rPr lang="en-IE" b="1" dirty="0" smtClean="0"/>
              <a:t> Years </a:t>
            </a:r>
          </a:p>
          <a:p>
            <a:pPr marL="0" indent="0" algn="ctr">
              <a:buNone/>
            </a:pPr>
            <a:r>
              <a:rPr lang="en-IE" b="1" dirty="0" smtClean="0"/>
              <a:t>(22 boys, 24 Girls) </a:t>
            </a:r>
            <a:endParaRPr lang="en-IE" b="1" dirty="0" smtClean="0"/>
          </a:p>
          <a:p>
            <a:pPr marL="0" indent="0" algn="ctr">
              <a:buNone/>
            </a:pPr>
            <a:r>
              <a:rPr lang="en-IE" b="1" u="sng" dirty="0" smtClean="0"/>
              <a:t>Since grown to 50 students.</a:t>
            </a:r>
            <a:endParaRPr lang="en-IE" b="1" u="sng" dirty="0" smtClean="0"/>
          </a:p>
          <a:p>
            <a:pPr marL="0" indent="0" algn="ctr">
              <a:buNone/>
            </a:pPr>
            <a:endParaRPr lang="en-IE" b="1" dirty="0" smtClean="0"/>
          </a:p>
          <a:p>
            <a:pPr marL="0" indent="0" algn="ctr">
              <a:buNone/>
            </a:pPr>
            <a:r>
              <a:rPr lang="en-IE" b="1" dirty="0" smtClean="0"/>
              <a:t>We met those students at:</a:t>
            </a:r>
          </a:p>
          <a:p>
            <a:pPr marL="0" indent="0">
              <a:buNone/>
            </a:pPr>
            <a:r>
              <a:rPr lang="en-IE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PRIMARY SCHOOL VISITS </a:t>
            </a:r>
            <a:r>
              <a:rPr lang="en-IE" sz="2300" b="1" dirty="0" smtClean="0"/>
              <a:t>by Principal &amp; Deputy Principal</a:t>
            </a:r>
          </a:p>
          <a:p>
            <a:pPr marL="0" indent="0">
              <a:buNone/>
            </a:pPr>
            <a:r>
              <a:rPr lang="en-IE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</a:p>
          <a:p>
            <a:pPr marL="0" indent="0">
              <a:buNone/>
            </a:pPr>
            <a:r>
              <a:rPr lang="en-IE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OPEN NIGHT </a:t>
            </a:r>
            <a:r>
              <a:rPr lang="en-IE" sz="23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– </a:t>
            </a:r>
            <a:r>
              <a:rPr lang="en-IE" sz="23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to share our school experiences </a:t>
            </a:r>
          </a:p>
          <a:p>
            <a:pPr marL="0" indent="0" algn="ctr">
              <a:buNone/>
            </a:pPr>
            <a:endParaRPr lang="en-IE" b="1" dirty="0" smtClean="0"/>
          </a:p>
          <a:p>
            <a:pPr marL="0" indent="0">
              <a:buNone/>
            </a:pPr>
            <a:r>
              <a:rPr lang="en-IE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ASSESSMENT DAY  </a:t>
            </a:r>
            <a:r>
              <a:rPr lang="en-IE" sz="2300" b="1" dirty="0" smtClean="0"/>
              <a:t>- establish incoming students’ support needs</a:t>
            </a:r>
          </a:p>
          <a:p>
            <a:pPr marL="0" indent="0">
              <a:buNone/>
            </a:pPr>
            <a:endParaRPr lang="en-IE" b="1" dirty="0" smtClean="0"/>
          </a:p>
          <a:p>
            <a:pPr marL="0" indent="0">
              <a:buNone/>
            </a:pPr>
            <a:r>
              <a:rPr lang="en-IE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INDUCTION DAY  </a:t>
            </a:r>
            <a:r>
              <a:rPr lang="en-IE" sz="2300" b="1" dirty="0" smtClean="0"/>
              <a:t>- to help alleviate first years’ anxiety</a:t>
            </a:r>
          </a:p>
          <a:p>
            <a:pPr marL="0" indent="0" algn="ctr">
              <a:buNone/>
            </a:pPr>
            <a:endParaRPr lang="en-IE" b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  <p:pic>
        <p:nvPicPr>
          <p:cNvPr id="5" name="Picture 6" descr="http://www.mtsm.ie/wp-content/uploads/2013/06/copy-site_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23801"/>
              </p:ext>
            </p:extLst>
          </p:nvPr>
        </p:nvGraphicFramePr>
        <p:xfrm>
          <a:off x="6948264" y="9837712"/>
          <a:ext cx="2553944" cy="7851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  <a:gridCol w="150232"/>
              </a:tblGrid>
              <a:tr h="8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</a:rPr>
                        <a:t>Projected Enrolment: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2023-24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2022 -23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2021-22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2020- - 21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2019-20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2018-19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2017-18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 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 dirty="0" smtClean="0">
                          <a:solidFill>
                            <a:schemeClr val="tx1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2016-17</a:t>
                      </a: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Franklin Gothic Demi Cond" panose="020B07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</a:tr>
              <a:tr h="124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</a:tr>
              <a:tr h="124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</a:tr>
              <a:tr h="43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>
                          <a:solidFill>
                            <a:schemeClr val="tx1"/>
                          </a:solidFill>
                          <a:effectLst/>
                        </a:rPr>
                        <a:t>TOTALS</a:t>
                      </a:r>
                      <a:endParaRPr lang="en-IE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6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76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2800" b="1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en-IE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16" marR="62416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9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LEARNING SUPPORT 2016-17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GB" dirty="0" smtClean="0"/>
              <a:t>5 SNA Positions</a:t>
            </a:r>
          </a:p>
          <a:p>
            <a:pPr algn="ctr"/>
            <a:r>
              <a:rPr lang="en-GB" dirty="0" smtClean="0"/>
              <a:t>87.55 Resource Hours allocated by NCSE</a:t>
            </a:r>
          </a:p>
          <a:p>
            <a:pPr marL="0" indent="0" algn="ctr">
              <a:buNone/>
            </a:pPr>
            <a:r>
              <a:rPr lang="en-GB" dirty="0" smtClean="0"/>
              <a:t>With a number of students received Resource Hours &amp; Learning Support</a:t>
            </a:r>
          </a:p>
          <a:p>
            <a:pPr algn="ctr"/>
            <a:r>
              <a:rPr lang="en-GB" dirty="0" smtClean="0"/>
              <a:t>Special Class for 2017-18 sanctioned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Mt. St. Michael Board of Management - Annual Report 2016-17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3639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2138</TotalTime>
  <Words>2171</Words>
  <Application>Microsoft Office PowerPoint</Application>
  <PresentationFormat>On-screen Show (4:3)</PresentationFormat>
  <Paragraphs>328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PowerPoint Presentation</vt:lpstr>
      <vt:lpstr>PowerPoint Presentation</vt:lpstr>
      <vt:lpstr>OVERVIEW OF CONTENTS: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LEARNING SUPPORT 2016-17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Students’ Council 2016-17</vt:lpstr>
      <vt:lpstr>PowerPoint Presentation</vt:lpstr>
      <vt:lpstr>Feeder Schools League Tables 2016</vt:lpstr>
      <vt:lpstr>PowerPoint Presentation</vt:lpstr>
      <vt:lpstr>PowerPoint Presentation</vt:lpstr>
      <vt:lpstr>PowerPoint Presentation</vt:lpstr>
      <vt:lpstr>Best 2017 Leaving Certificate Engineering Project</vt:lpstr>
      <vt:lpstr>University of Limerick Academic Scholarship 2017</vt:lpstr>
      <vt:lpstr>Junior Certificate Results: </vt:lpstr>
      <vt:lpstr>PowerPoint Presentation</vt:lpstr>
      <vt:lpstr>YOUNG SCIENTIST FINALIST: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Lord Mayor’s Cup WINNERS 2017</vt:lpstr>
      <vt:lpstr>SCHOOL Choir in St. Fachtna’s Church Rosscarbery Annual Carol Service</vt:lpstr>
      <vt:lpstr>6th Yr Class of 2017</vt:lpstr>
      <vt:lpstr>   Young scientist – Highly Commended Project by Chantelle French with teacher Ms O Neill &amp; Junior Minister Jim Daly, local T.D. </vt:lpstr>
      <vt:lpstr>Whole School Inspection Report – May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Current Happenings  since September 2017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 Saint Michael</dc:creator>
  <cp:lastModifiedBy>Admin</cp:lastModifiedBy>
  <cp:revision>235</cp:revision>
  <cp:lastPrinted>2017-08-31T12:32:50Z</cp:lastPrinted>
  <dcterms:created xsi:type="dcterms:W3CDTF">2016-04-22T09:30:24Z</dcterms:created>
  <dcterms:modified xsi:type="dcterms:W3CDTF">2017-10-12T12:10:20Z</dcterms:modified>
</cp:coreProperties>
</file>